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58"/>
  </p:notesMasterIdLst>
  <p:sldIdLst>
    <p:sldId id="265" r:id="rId3"/>
    <p:sldId id="337" r:id="rId4"/>
    <p:sldId id="656" r:id="rId5"/>
    <p:sldId id="658" r:id="rId6"/>
    <p:sldId id="269" r:id="rId7"/>
    <p:sldId id="647" r:id="rId8"/>
    <p:sldId id="688" r:id="rId9"/>
    <p:sldId id="763" r:id="rId10"/>
    <p:sldId id="764" r:id="rId11"/>
    <p:sldId id="765" r:id="rId12"/>
    <p:sldId id="686" r:id="rId13"/>
    <p:sldId id="685" r:id="rId14"/>
    <p:sldId id="687" r:id="rId15"/>
    <p:sldId id="766" r:id="rId16"/>
    <p:sldId id="714" r:id="rId17"/>
    <p:sldId id="716" r:id="rId18"/>
    <p:sldId id="726" r:id="rId19"/>
    <p:sldId id="843" r:id="rId20"/>
    <p:sldId id="727" r:id="rId21"/>
    <p:sldId id="270" r:id="rId22"/>
    <p:sldId id="785" r:id="rId23"/>
    <p:sldId id="839" r:id="rId24"/>
    <p:sldId id="322" r:id="rId25"/>
    <p:sldId id="837" r:id="rId26"/>
    <p:sldId id="768" r:id="rId27"/>
    <p:sldId id="261" r:id="rId28"/>
    <p:sldId id="744" r:id="rId29"/>
    <p:sldId id="745" r:id="rId30"/>
    <p:sldId id="746" r:id="rId31"/>
    <p:sldId id="841" r:id="rId32"/>
    <p:sldId id="327" r:id="rId33"/>
    <p:sldId id="840" r:id="rId34"/>
    <p:sldId id="749" r:id="rId35"/>
    <p:sldId id="842" r:id="rId36"/>
    <p:sldId id="751" r:id="rId37"/>
    <p:sldId id="774" r:id="rId38"/>
    <p:sldId id="775" r:id="rId39"/>
    <p:sldId id="778" r:id="rId40"/>
    <p:sldId id="779" r:id="rId41"/>
    <p:sldId id="770" r:id="rId42"/>
    <p:sldId id="695" r:id="rId43"/>
    <p:sldId id="735" r:id="rId44"/>
    <p:sldId id="736" r:id="rId45"/>
    <p:sldId id="737" r:id="rId46"/>
    <p:sldId id="738" r:id="rId47"/>
    <p:sldId id="752" r:id="rId48"/>
    <p:sldId id="753" r:id="rId49"/>
    <p:sldId id="742" r:id="rId50"/>
    <p:sldId id="757" r:id="rId51"/>
    <p:sldId id="741" r:id="rId52"/>
    <p:sldId id="743" r:id="rId53"/>
    <p:sldId id="782" r:id="rId54"/>
    <p:sldId id="755" r:id="rId55"/>
    <p:sldId id="756" r:id="rId56"/>
    <p:sldId id="784" r:id="rId57"/>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_rels/data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EA00BE-1CCE-40D7-9EC1-11BD95CB490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PE"/>
        </a:p>
      </dgm:t>
    </dgm:pt>
    <dgm:pt modelId="{DFEE2019-5C5A-46FB-9C4D-DC464C2EFFD1}">
      <dgm:prSet phldrT="[Texto]"/>
      <dgm:spPr/>
      <dgm:t>
        <a:bodyPr/>
        <a:lstStyle/>
        <a:p>
          <a:pPr>
            <a:buSzPts val="1000"/>
            <a:buFont typeface="Arial MT"/>
            <a:buAutoNum type="alphaLcParenR"/>
          </a:pPr>
          <a:r>
            <a:rPr lang="es-ES" dirty="0"/>
            <a:t>Memoria descriptiva general y por especialidades.</a:t>
          </a:r>
          <a:endParaRPr lang="es-PE" dirty="0"/>
        </a:p>
      </dgm:t>
    </dgm:pt>
    <dgm:pt modelId="{E9EA87FF-6B1D-48AD-BBEC-4EAF6F26EBA7}" type="parTrans" cxnId="{177CAFBF-8148-439B-86BB-9F9DD01FD159}">
      <dgm:prSet/>
      <dgm:spPr/>
      <dgm:t>
        <a:bodyPr/>
        <a:lstStyle/>
        <a:p>
          <a:endParaRPr lang="es-PE"/>
        </a:p>
      </dgm:t>
    </dgm:pt>
    <dgm:pt modelId="{58A8A4FE-21CE-40E3-8F91-5C306D5713BE}" type="sibTrans" cxnId="{177CAFBF-8148-439B-86BB-9F9DD01FD159}">
      <dgm:prSet/>
      <dgm:spPr/>
      <dgm:t>
        <a:bodyPr/>
        <a:lstStyle/>
        <a:p>
          <a:endParaRPr lang="es-PE"/>
        </a:p>
      </dgm:t>
    </dgm:pt>
    <dgm:pt modelId="{0A68267E-E88C-4DD9-90B7-3F6C18F49E74}">
      <dgm:prSet/>
      <dgm:spPr/>
      <dgm:t>
        <a:bodyPr/>
        <a:lstStyle/>
        <a:p>
          <a:pPr>
            <a:buSzPts val="1000"/>
            <a:buFont typeface="Arial MT"/>
            <a:buAutoNum type="alphaLcParenR"/>
          </a:pPr>
          <a:r>
            <a:rPr lang="es-ES" dirty="0"/>
            <a:t>Diseños de ingeniera, planos de especialidades, suscrito por el profesional responsable. </a:t>
          </a:r>
          <a:endParaRPr lang="es-PE" dirty="0"/>
        </a:p>
      </dgm:t>
    </dgm:pt>
    <dgm:pt modelId="{D3F96FCD-9BDE-4A17-B144-73C3447E58DD}" type="parTrans" cxnId="{D3272C18-CD10-4B2D-991D-011867445B37}">
      <dgm:prSet/>
      <dgm:spPr/>
      <dgm:t>
        <a:bodyPr/>
        <a:lstStyle/>
        <a:p>
          <a:endParaRPr lang="es-PE"/>
        </a:p>
      </dgm:t>
    </dgm:pt>
    <dgm:pt modelId="{0ABAD705-0134-4D59-804A-21FA852B2DB5}" type="sibTrans" cxnId="{D3272C18-CD10-4B2D-991D-011867445B37}">
      <dgm:prSet/>
      <dgm:spPr/>
      <dgm:t>
        <a:bodyPr/>
        <a:lstStyle/>
        <a:p>
          <a:endParaRPr lang="es-PE"/>
        </a:p>
      </dgm:t>
    </dgm:pt>
    <dgm:pt modelId="{A675C8D9-10FB-408D-AFBD-6CDC634D8E1D}">
      <dgm:prSet/>
      <dgm:spPr/>
      <dgm:t>
        <a:bodyPr/>
        <a:lstStyle/>
        <a:p>
          <a:pPr>
            <a:buSzPts val="1000"/>
            <a:buFont typeface="Arial MT"/>
            <a:buAutoNum type="alphaLcParenR"/>
          </a:pPr>
          <a:r>
            <a:rPr lang="es-ES"/>
            <a:t>Especificaciones técnicas, por cada partida del presupuesto.</a:t>
          </a:r>
          <a:endParaRPr lang="es-PE"/>
        </a:p>
      </dgm:t>
    </dgm:pt>
    <dgm:pt modelId="{A8EF0FAD-CCB9-491D-9A95-6D3F9771E4C7}" type="parTrans" cxnId="{16AEEB57-034A-4DE8-918B-1F6C892B4D8D}">
      <dgm:prSet/>
      <dgm:spPr/>
      <dgm:t>
        <a:bodyPr/>
        <a:lstStyle/>
        <a:p>
          <a:endParaRPr lang="es-PE"/>
        </a:p>
      </dgm:t>
    </dgm:pt>
    <dgm:pt modelId="{6E8D7CB2-A14E-410E-AD84-A9EE199EF1C4}" type="sibTrans" cxnId="{16AEEB57-034A-4DE8-918B-1F6C892B4D8D}">
      <dgm:prSet/>
      <dgm:spPr/>
      <dgm:t>
        <a:bodyPr/>
        <a:lstStyle/>
        <a:p>
          <a:endParaRPr lang="es-PE"/>
        </a:p>
      </dgm:t>
    </dgm:pt>
    <dgm:pt modelId="{54AAD751-7C9B-42B0-B9DC-803D950FCDA3}">
      <dgm:prSet/>
      <dgm:spPr/>
      <dgm:t>
        <a:bodyPr/>
        <a:lstStyle/>
        <a:p>
          <a:pPr>
            <a:buSzPts val="1000"/>
            <a:buFont typeface="Arial MT"/>
            <a:buAutoNum type="alphaLcParenR"/>
          </a:pPr>
          <a:r>
            <a:rPr lang="es-ES" dirty="0"/>
            <a:t>Estudios básicos:  suelos, geotecnia, geología, hidrología y otros </a:t>
          </a:r>
          <a:endParaRPr lang="es-PE" dirty="0"/>
        </a:p>
      </dgm:t>
    </dgm:pt>
    <dgm:pt modelId="{05BD6F94-7356-47F4-92D8-C93EF530962F}" type="parTrans" cxnId="{6E390D93-B86E-4DEB-B31C-F9AD445FF043}">
      <dgm:prSet/>
      <dgm:spPr/>
      <dgm:t>
        <a:bodyPr/>
        <a:lstStyle/>
        <a:p>
          <a:endParaRPr lang="es-PE"/>
        </a:p>
      </dgm:t>
    </dgm:pt>
    <dgm:pt modelId="{04081407-B73D-4341-8275-1DB48710A874}" type="sibTrans" cxnId="{6E390D93-B86E-4DEB-B31C-F9AD445FF043}">
      <dgm:prSet/>
      <dgm:spPr/>
      <dgm:t>
        <a:bodyPr/>
        <a:lstStyle/>
        <a:p>
          <a:endParaRPr lang="es-PE"/>
        </a:p>
      </dgm:t>
    </dgm:pt>
    <dgm:pt modelId="{029A952B-2D9E-4A83-B923-1A37A2DF0112}">
      <dgm:prSet/>
      <dgm:spPr/>
      <dgm:t>
        <a:bodyPr/>
        <a:lstStyle/>
        <a:p>
          <a:pPr>
            <a:buSzPts val="1000"/>
            <a:buFont typeface="Arial MT"/>
            <a:buAutoNum type="alphaLcParenR"/>
          </a:pPr>
          <a:r>
            <a:rPr lang="es-ES" dirty="0"/>
            <a:t>Memorias de cálculo y planilla de metrados.</a:t>
          </a:r>
          <a:endParaRPr lang="es-PE" dirty="0"/>
        </a:p>
      </dgm:t>
    </dgm:pt>
    <dgm:pt modelId="{B0C5E8A6-D690-49D9-885C-BBA117314D8E}" type="parTrans" cxnId="{6E6D2980-035E-41CA-AF44-9DB0E04F6974}">
      <dgm:prSet/>
      <dgm:spPr/>
      <dgm:t>
        <a:bodyPr/>
        <a:lstStyle/>
        <a:p>
          <a:endParaRPr lang="es-PE"/>
        </a:p>
      </dgm:t>
    </dgm:pt>
    <dgm:pt modelId="{B13A27BF-A9A5-42B4-9FB5-1FF8CAFF5027}" type="sibTrans" cxnId="{6E6D2980-035E-41CA-AF44-9DB0E04F6974}">
      <dgm:prSet/>
      <dgm:spPr/>
      <dgm:t>
        <a:bodyPr/>
        <a:lstStyle/>
        <a:p>
          <a:endParaRPr lang="es-PE"/>
        </a:p>
      </dgm:t>
    </dgm:pt>
    <dgm:pt modelId="{AC65B97A-4430-4CE8-ABF6-41592E880B09}">
      <dgm:prSet/>
      <dgm:spPr/>
      <dgm:t>
        <a:bodyPr/>
        <a:lstStyle/>
        <a:p>
          <a:pPr>
            <a:buSzPts val="1000"/>
            <a:buFont typeface="Arial MT"/>
            <a:buAutoNum type="alphaLcParenR"/>
          </a:pPr>
          <a:r>
            <a:rPr lang="es-ES" dirty="0"/>
            <a:t>Análisis de precios unitarios  que  conforman el costo directo y el análisis de los gastos generales.</a:t>
          </a:r>
          <a:endParaRPr lang="es-PE" dirty="0"/>
        </a:p>
      </dgm:t>
    </dgm:pt>
    <dgm:pt modelId="{1B8B2ED3-F689-4B0D-8CB9-9FA953A9DC60}" type="parTrans" cxnId="{FC0E4EE8-7CF1-42F5-800B-AEEE7DDCC03E}">
      <dgm:prSet/>
      <dgm:spPr/>
      <dgm:t>
        <a:bodyPr/>
        <a:lstStyle/>
        <a:p>
          <a:endParaRPr lang="es-PE"/>
        </a:p>
      </dgm:t>
    </dgm:pt>
    <dgm:pt modelId="{DF9ABEF4-B759-4D4A-9196-CD41D6ABC902}" type="sibTrans" cxnId="{FC0E4EE8-7CF1-42F5-800B-AEEE7DDCC03E}">
      <dgm:prSet/>
      <dgm:spPr/>
      <dgm:t>
        <a:bodyPr/>
        <a:lstStyle/>
        <a:p>
          <a:endParaRPr lang="es-PE"/>
        </a:p>
      </dgm:t>
    </dgm:pt>
    <dgm:pt modelId="{505ED741-2C18-4477-96C4-1D98D5334225}">
      <dgm:prSet/>
      <dgm:spPr>
        <a:solidFill>
          <a:srgbClr val="00B050"/>
        </a:solidFill>
      </dgm:spPr>
      <dgm:t>
        <a:bodyPr/>
        <a:lstStyle/>
        <a:p>
          <a:pPr>
            <a:buSzPts val="1000"/>
            <a:buFont typeface="Arial MT"/>
            <a:buAutoNum type="alphaLcParenR"/>
          </a:pPr>
          <a:r>
            <a:rPr lang="es-ES" dirty="0">
              <a:solidFill>
                <a:schemeClr val="tx1"/>
              </a:solidFill>
            </a:rPr>
            <a:t>Presupuesto de obra, que incluya los costos directos, gastos generales  y otros conceptos</a:t>
          </a:r>
          <a:r>
            <a:rPr lang="es-ES" dirty="0"/>
            <a:t>. </a:t>
          </a:r>
          <a:r>
            <a:rPr lang="es-ES" b="1" dirty="0">
              <a:solidFill>
                <a:schemeClr val="tx1"/>
              </a:solidFill>
            </a:rPr>
            <a:t>Anexo 1</a:t>
          </a:r>
          <a:endParaRPr lang="es-PE" b="1" dirty="0">
            <a:solidFill>
              <a:schemeClr val="tx1"/>
            </a:solidFill>
          </a:endParaRPr>
        </a:p>
      </dgm:t>
    </dgm:pt>
    <dgm:pt modelId="{9CE48002-D919-449A-AA6E-738BA92B98A7}" type="parTrans" cxnId="{8B10818A-AA30-43DE-9004-AC58ABD75DCB}">
      <dgm:prSet/>
      <dgm:spPr/>
      <dgm:t>
        <a:bodyPr/>
        <a:lstStyle/>
        <a:p>
          <a:endParaRPr lang="es-PE"/>
        </a:p>
      </dgm:t>
    </dgm:pt>
    <dgm:pt modelId="{9273D3BC-7F97-4536-AA1A-B56D8CF6A250}" type="sibTrans" cxnId="{8B10818A-AA30-43DE-9004-AC58ABD75DCB}">
      <dgm:prSet/>
      <dgm:spPr/>
      <dgm:t>
        <a:bodyPr/>
        <a:lstStyle/>
        <a:p>
          <a:endParaRPr lang="es-PE"/>
        </a:p>
      </dgm:t>
    </dgm:pt>
    <dgm:pt modelId="{C04069BF-1262-458A-B3F2-993E0A5110DA}" type="pres">
      <dgm:prSet presAssocID="{67EA00BE-1CCE-40D7-9EC1-11BD95CB490D}" presName="Name0" presStyleCnt="0">
        <dgm:presLayoutVars>
          <dgm:chMax val="7"/>
          <dgm:chPref val="7"/>
          <dgm:dir/>
        </dgm:presLayoutVars>
      </dgm:prSet>
      <dgm:spPr/>
    </dgm:pt>
    <dgm:pt modelId="{DF6D43B9-22FC-4BDE-8B40-852B92B89482}" type="pres">
      <dgm:prSet presAssocID="{67EA00BE-1CCE-40D7-9EC1-11BD95CB490D}" presName="Name1" presStyleCnt="0"/>
      <dgm:spPr/>
    </dgm:pt>
    <dgm:pt modelId="{8070EA11-43A5-47F7-AAC6-B6BD2F66CD98}" type="pres">
      <dgm:prSet presAssocID="{67EA00BE-1CCE-40D7-9EC1-11BD95CB490D}" presName="cycle" presStyleCnt="0"/>
      <dgm:spPr/>
    </dgm:pt>
    <dgm:pt modelId="{CE678189-6766-4888-A1EC-320E3B9A1B57}" type="pres">
      <dgm:prSet presAssocID="{67EA00BE-1CCE-40D7-9EC1-11BD95CB490D}" presName="srcNode" presStyleLbl="node1" presStyleIdx="0" presStyleCnt="7"/>
      <dgm:spPr/>
    </dgm:pt>
    <dgm:pt modelId="{98C41F0C-D2CB-4D44-8FC1-03EE0B6359BA}" type="pres">
      <dgm:prSet presAssocID="{67EA00BE-1CCE-40D7-9EC1-11BD95CB490D}" presName="conn" presStyleLbl="parChTrans1D2" presStyleIdx="0" presStyleCnt="1"/>
      <dgm:spPr/>
    </dgm:pt>
    <dgm:pt modelId="{B54C9A46-5125-4368-A689-6836F80D6BF9}" type="pres">
      <dgm:prSet presAssocID="{67EA00BE-1CCE-40D7-9EC1-11BD95CB490D}" presName="extraNode" presStyleLbl="node1" presStyleIdx="0" presStyleCnt="7"/>
      <dgm:spPr/>
    </dgm:pt>
    <dgm:pt modelId="{0DC8D5B5-1457-4C7C-9412-6C79BB754FC8}" type="pres">
      <dgm:prSet presAssocID="{67EA00BE-1CCE-40D7-9EC1-11BD95CB490D}" presName="dstNode" presStyleLbl="node1" presStyleIdx="0" presStyleCnt="7"/>
      <dgm:spPr/>
    </dgm:pt>
    <dgm:pt modelId="{188CA610-4135-4859-85A5-B4241C9D351F}" type="pres">
      <dgm:prSet presAssocID="{DFEE2019-5C5A-46FB-9C4D-DC464C2EFFD1}" presName="text_1" presStyleLbl="node1" presStyleIdx="0" presStyleCnt="7">
        <dgm:presLayoutVars>
          <dgm:bulletEnabled val="1"/>
        </dgm:presLayoutVars>
      </dgm:prSet>
      <dgm:spPr/>
    </dgm:pt>
    <dgm:pt modelId="{0436CAB1-F257-45ED-9605-75336B41D033}" type="pres">
      <dgm:prSet presAssocID="{DFEE2019-5C5A-46FB-9C4D-DC464C2EFFD1}" presName="accent_1" presStyleCnt="0"/>
      <dgm:spPr/>
    </dgm:pt>
    <dgm:pt modelId="{567F89F2-1723-4DC8-A810-4F2D17B7E572}" type="pres">
      <dgm:prSet presAssocID="{DFEE2019-5C5A-46FB-9C4D-DC464C2EFFD1}" presName="accentRepeatNode" presStyleLbl="solidFgAcc1" presStyleIdx="0" presStyleCnt="7"/>
      <dgm:spPr/>
    </dgm:pt>
    <dgm:pt modelId="{D9000287-58F4-4C99-9024-1D2E6E9CA0A4}" type="pres">
      <dgm:prSet presAssocID="{0A68267E-E88C-4DD9-90B7-3F6C18F49E74}" presName="text_2" presStyleLbl="node1" presStyleIdx="1" presStyleCnt="7">
        <dgm:presLayoutVars>
          <dgm:bulletEnabled val="1"/>
        </dgm:presLayoutVars>
      </dgm:prSet>
      <dgm:spPr/>
    </dgm:pt>
    <dgm:pt modelId="{9B145F73-B361-463C-BAA7-BA3CD329D851}" type="pres">
      <dgm:prSet presAssocID="{0A68267E-E88C-4DD9-90B7-3F6C18F49E74}" presName="accent_2" presStyleCnt="0"/>
      <dgm:spPr/>
    </dgm:pt>
    <dgm:pt modelId="{460208B9-86F5-45B1-BA43-02970A54FFCA}" type="pres">
      <dgm:prSet presAssocID="{0A68267E-E88C-4DD9-90B7-3F6C18F49E74}" presName="accentRepeatNode" presStyleLbl="solidFgAcc1" presStyleIdx="1" presStyleCnt="7"/>
      <dgm:spPr/>
    </dgm:pt>
    <dgm:pt modelId="{49C59765-C150-48C0-B309-C9F58C2AA207}" type="pres">
      <dgm:prSet presAssocID="{A675C8D9-10FB-408D-AFBD-6CDC634D8E1D}" presName="text_3" presStyleLbl="node1" presStyleIdx="2" presStyleCnt="7">
        <dgm:presLayoutVars>
          <dgm:bulletEnabled val="1"/>
        </dgm:presLayoutVars>
      </dgm:prSet>
      <dgm:spPr/>
    </dgm:pt>
    <dgm:pt modelId="{C4848519-5135-49E6-AB2B-067A66BD46E8}" type="pres">
      <dgm:prSet presAssocID="{A675C8D9-10FB-408D-AFBD-6CDC634D8E1D}" presName="accent_3" presStyleCnt="0"/>
      <dgm:spPr/>
    </dgm:pt>
    <dgm:pt modelId="{BD3CCC99-8370-494F-A02C-A96A23C4265E}" type="pres">
      <dgm:prSet presAssocID="{A675C8D9-10FB-408D-AFBD-6CDC634D8E1D}" presName="accentRepeatNode" presStyleLbl="solidFgAcc1" presStyleIdx="2" presStyleCnt="7"/>
      <dgm:spPr/>
    </dgm:pt>
    <dgm:pt modelId="{3AE2EEAE-B4BB-4D66-9493-DD0F0A0CBF0C}" type="pres">
      <dgm:prSet presAssocID="{54AAD751-7C9B-42B0-B9DC-803D950FCDA3}" presName="text_4" presStyleLbl="node1" presStyleIdx="3" presStyleCnt="7">
        <dgm:presLayoutVars>
          <dgm:bulletEnabled val="1"/>
        </dgm:presLayoutVars>
      </dgm:prSet>
      <dgm:spPr/>
    </dgm:pt>
    <dgm:pt modelId="{24523D14-8514-480B-A02D-43A8E2CF061D}" type="pres">
      <dgm:prSet presAssocID="{54AAD751-7C9B-42B0-B9DC-803D950FCDA3}" presName="accent_4" presStyleCnt="0"/>
      <dgm:spPr/>
    </dgm:pt>
    <dgm:pt modelId="{719FCB9E-3302-4AB8-AEDC-CE4F69EBCCA3}" type="pres">
      <dgm:prSet presAssocID="{54AAD751-7C9B-42B0-B9DC-803D950FCDA3}" presName="accentRepeatNode" presStyleLbl="solidFgAcc1" presStyleIdx="3" presStyleCnt="7"/>
      <dgm:spPr/>
    </dgm:pt>
    <dgm:pt modelId="{283A146E-0D37-4837-9932-A4236307AF23}" type="pres">
      <dgm:prSet presAssocID="{029A952B-2D9E-4A83-B923-1A37A2DF0112}" presName="text_5" presStyleLbl="node1" presStyleIdx="4" presStyleCnt="7">
        <dgm:presLayoutVars>
          <dgm:bulletEnabled val="1"/>
        </dgm:presLayoutVars>
      </dgm:prSet>
      <dgm:spPr/>
    </dgm:pt>
    <dgm:pt modelId="{5E83A367-A42F-42F3-99A0-AE9EFB21ADBD}" type="pres">
      <dgm:prSet presAssocID="{029A952B-2D9E-4A83-B923-1A37A2DF0112}" presName="accent_5" presStyleCnt="0"/>
      <dgm:spPr/>
    </dgm:pt>
    <dgm:pt modelId="{FF063E1A-9D77-4591-8C57-EEA2A929C363}" type="pres">
      <dgm:prSet presAssocID="{029A952B-2D9E-4A83-B923-1A37A2DF0112}" presName="accentRepeatNode" presStyleLbl="solidFgAcc1" presStyleIdx="4" presStyleCnt="7"/>
      <dgm:spPr/>
    </dgm:pt>
    <dgm:pt modelId="{E5381D8D-2B26-42F4-9343-6547F1755621}" type="pres">
      <dgm:prSet presAssocID="{AC65B97A-4430-4CE8-ABF6-41592E880B09}" presName="text_6" presStyleLbl="node1" presStyleIdx="5" presStyleCnt="7">
        <dgm:presLayoutVars>
          <dgm:bulletEnabled val="1"/>
        </dgm:presLayoutVars>
      </dgm:prSet>
      <dgm:spPr/>
    </dgm:pt>
    <dgm:pt modelId="{2C065DFA-97CE-4161-AC66-2069B56758D6}" type="pres">
      <dgm:prSet presAssocID="{AC65B97A-4430-4CE8-ABF6-41592E880B09}" presName="accent_6" presStyleCnt="0"/>
      <dgm:spPr/>
    </dgm:pt>
    <dgm:pt modelId="{C91B4B89-3A2C-4FDF-B0F8-75929BA634EC}" type="pres">
      <dgm:prSet presAssocID="{AC65B97A-4430-4CE8-ABF6-41592E880B09}" presName="accentRepeatNode" presStyleLbl="solidFgAcc1" presStyleIdx="5" presStyleCnt="7"/>
      <dgm:spPr/>
    </dgm:pt>
    <dgm:pt modelId="{50720FA4-7880-4B0B-87F8-B837A1565031}" type="pres">
      <dgm:prSet presAssocID="{505ED741-2C18-4477-96C4-1D98D5334225}" presName="text_7" presStyleLbl="node1" presStyleIdx="6" presStyleCnt="7">
        <dgm:presLayoutVars>
          <dgm:bulletEnabled val="1"/>
        </dgm:presLayoutVars>
      </dgm:prSet>
      <dgm:spPr/>
    </dgm:pt>
    <dgm:pt modelId="{F928C094-D1D0-410D-96FD-41DA2BD55D83}" type="pres">
      <dgm:prSet presAssocID="{505ED741-2C18-4477-96C4-1D98D5334225}" presName="accent_7" presStyleCnt="0"/>
      <dgm:spPr/>
    </dgm:pt>
    <dgm:pt modelId="{397A6C1F-36D5-48AE-B8B7-528CE1355FC7}" type="pres">
      <dgm:prSet presAssocID="{505ED741-2C18-4477-96C4-1D98D5334225}" presName="accentRepeatNode" presStyleLbl="solidFgAcc1" presStyleIdx="6" presStyleCnt="7"/>
      <dgm:spPr/>
    </dgm:pt>
  </dgm:ptLst>
  <dgm:cxnLst>
    <dgm:cxn modelId="{D3272C18-CD10-4B2D-991D-011867445B37}" srcId="{67EA00BE-1CCE-40D7-9EC1-11BD95CB490D}" destId="{0A68267E-E88C-4DD9-90B7-3F6C18F49E74}" srcOrd="1" destOrd="0" parTransId="{D3F96FCD-9BDE-4A17-B144-73C3447E58DD}" sibTransId="{0ABAD705-0134-4D59-804A-21FA852B2DB5}"/>
    <dgm:cxn modelId="{16AEEB57-034A-4DE8-918B-1F6C892B4D8D}" srcId="{67EA00BE-1CCE-40D7-9EC1-11BD95CB490D}" destId="{A675C8D9-10FB-408D-AFBD-6CDC634D8E1D}" srcOrd="2" destOrd="0" parTransId="{A8EF0FAD-CCB9-491D-9A95-6D3F9771E4C7}" sibTransId="{6E8D7CB2-A14E-410E-AD84-A9EE199EF1C4}"/>
    <dgm:cxn modelId="{6E6D2980-035E-41CA-AF44-9DB0E04F6974}" srcId="{67EA00BE-1CCE-40D7-9EC1-11BD95CB490D}" destId="{029A952B-2D9E-4A83-B923-1A37A2DF0112}" srcOrd="4" destOrd="0" parTransId="{B0C5E8A6-D690-49D9-885C-BBA117314D8E}" sibTransId="{B13A27BF-A9A5-42B4-9FB5-1FF8CAFF5027}"/>
    <dgm:cxn modelId="{8B10818A-AA30-43DE-9004-AC58ABD75DCB}" srcId="{67EA00BE-1CCE-40D7-9EC1-11BD95CB490D}" destId="{505ED741-2C18-4477-96C4-1D98D5334225}" srcOrd="6" destOrd="0" parTransId="{9CE48002-D919-449A-AA6E-738BA92B98A7}" sibTransId="{9273D3BC-7F97-4536-AA1A-B56D8CF6A250}"/>
    <dgm:cxn modelId="{DA1BAE8A-14D5-40B2-A110-7674E765A155}" type="presOf" srcId="{AC65B97A-4430-4CE8-ABF6-41592E880B09}" destId="{E5381D8D-2B26-42F4-9343-6547F1755621}" srcOrd="0" destOrd="0" presId="urn:microsoft.com/office/officeart/2008/layout/VerticalCurvedList"/>
    <dgm:cxn modelId="{6E390D93-B86E-4DEB-B31C-F9AD445FF043}" srcId="{67EA00BE-1CCE-40D7-9EC1-11BD95CB490D}" destId="{54AAD751-7C9B-42B0-B9DC-803D950FCDA3}" srcOrd="3" destOrd="0" parTransId="{05BD6F94-7356-47F4-92D8-C93EF530962F}" sibTransId="{04081407-B73D-4341-8275-1DB48710A874}"/>
    <dgm:cxn modelId="{749CEA9E-6E1E-45CA-87EC-4F541970748A}" type="presOf" srcId="{58A8A4FE-21CE-40E3-8F91-5C306D5713BE}" destId="{98C41F0C-D2CB-4D44-8FC1-03EE0B6359BA}" srcOrd="0" destOrd="0" presId="urn:microsoft.com/office/officeart/2008/layout/VerticalCurvedList"/>
    <dgm:cxn modelId="{177CAFBF-8148-439B-86BB-9F9DD01FD159}" srcId="{67EA00BE-1CCE-40D7-9EC1-11BD95CB490D}" destId="{DFEE2019-5C5A-46FB-9C4D-DC464C2EFFD1}" srcOrd="0" destOrd="0" parTransId="{E9EA87FF-6B1D-48AD-BBEC-4EAF6F26EBA7}" sibTransId="{58A8A4FE-21CE-40E3-8F91-5C306D5713BE}"/>
    <dgm:cxn modelId="{614880D0-F2C5-4AE2-A99D-9B827F12117F}" type="presOf" srcId="{A675C8D9-10FB-408D-AFBD-6CDC634D8E1D}" destId="{49C59765-C150-48C0-B309-C9F58C2AA207}" srcOrd="0" destOrd="0" presId="urn:microsoft.com/office/officeart/2008/layout/VerticalCurvedList"/>
    <dgm:cxn modelId="{40FB18D4-B675-4DEA-B47F-605C7A32EA82}" type="presOf" srcId="{DFEE2019-5C5A-46FB-9C4D-DC464C2EFFD1}" destId="{188CA610-4135-4859-85A5-B4241C9D351F}" srcOrd="0" destOrd="0" presId="urn:microsoft.com/office/officeart/2008/layout/VerticalCurvedList"/>
    <dgm:cxn modelId="{C06F29DA-08AD-4E5C-A90C-2822746474B2}" type="presOf" srcId="{505ED741-2C18-4477-96C4-1D98D5334225}" destId="{50720FA4-7880-4B0B-87F8-B837A1565031}" srcOrd="0" destOrd="0" presId="urn:microsoft.com/office/officeart/2008/layout/VerticalCurvedList"/>
    <dgm:cxn modelId="{B04D69DC-77BD-4E84-94F2-70FDC3880F53}" type="presOf" srcId="{54AAD751-7C9B-42B0-B9DC-803D950FCDA3}" destId="{3AE2EEAE-B4BB-4D66-9493-DD0F0A0CBF0C}" srcOrd="0" destOrd="0" presId="urn:microsoft.com/office/officeart/2008/layout/VerticalCurvedList"/>
    <dgm:cxn modelId="{0EAF07E5-D639-4DD3-A6AF-C84CF6547633}" type="presOf" srcId="{67EA00BE-1CCE-40D7-9EC1-11BD95CB490D}" destId="{C04069BF-1262-458A-B3F2-993E0A5110DA}" srcOrd="0" destOrd="0" presId="urn:microsoft.com/office/officeart/2008/layout/VerticalCurvedList"/>
    <dgm:cxn modelId="{FC0E4EE8-7CF1-42F5-800B-AEEE7DDCC03E}" srcId="{67EA00BE-1CCE-40D7-9EC1-11BD95CB490D}" destId="{AC65B97A-4430-4CE8-ABF6-41592E880B09}" srcOrd="5" destOrd="0" parTransId="{1B8B2ED3-F689-4B0D-8CB9-9FA953A9DC60}" sibTransId="{DF9ABEF4-B759-4D4A-9196-CD41D6ABC902}"/>
    <dgm:cxn modelId="{54FD61EF-0DD1-4710-B0E6-2D1BCC4CE4CA}" type="presOf" srcId="{029A952B-2D9E-4A83-B923-1A37A2DF0112}" destId="{283A146E-0D37-4837-9932-A4236307AF23}" srcOrd="0" destOrd="0" presId="urn:microsoft.com/office/officeart/2008/layout/VerticalCurvedList"/>
    <dgm:cxn modelId="{BE59FFF1-C5F7-479B-BAB8-41ED9C6D1838}" type="presOf" srcId="{0A68267E-E88C-4DD9-90B7-3F6C18F49E74}" destId="{D9000287-58F4-4C99-9024-1D2E6E9CA0A4}" srcOrd="0" destOrd="0" presId="urn:microsoft.com/office/officeart/2008/layout/VerticalCurvedList"/>
    <dgm:cxn modelId="{64AA090A-04E3-48E9-B5B9-C28DAFD4A375}" type="presParOf" srcId="{C04069BF-1262-458A-B3F2-993E0A5110DA}" destId="{DF6D43B9-22FC-4BDE-8B40-852B92B89482}" srcOrd="0" destOrd="0" presId="urn:microsoft.com/office/officeart/2008/layout/VerticalCurvedList"/>
    <dgm:cxn modelId="{5E45B5DA-F7AA-4BC1-BBEF-92AEA4B5FA96}" type="presParOf" srcId="{DF6D43B9-22FC-4BDE-8B40-852B92B89482}" destId="{8070EA11-43A5-47F7-AAC6-B6BD2F66CD98}" srcOrd="0" destOrd="0" presId="urn:microsoft.com/office/officeart/2008/layout/VerticalCurvedList"/>
    <dgm:cxn modelId="{BC5F6118-3B5D-4B22-B8EC-07E0226D927B}" type="presParOf" srcId="{8070EA11-43A5-47F7-AAC6-B6BD2F66CD98}" destId="{CE678189-6766-4888-A1EC-320E3B9A1B57}" srcOrd="0" destOrd="0" presId="urn:microsoft.com/office/officeart/2008/layout/VerticalCurvedList"/>
    <dgm:cxn modelId="{5FCC7F2B-92F4-4274-9908-35B9D4160977}" type="presParOf" srcId="{8070EA11-43A5-47F7-AAC6-B6BD2F66CD98}" destId="{98C41F0C-D2CB-4D44-8FC1-03EE0B6359BA}" srcOrd="1" destOrd="0" presId="urn:microsoft.com/office/officeart/2008/layout/VerticalCurvedList"/>
    <dgm:cxn modelId="{8A1EF226-C0B6-4F50-9D94-935B04E70254}" type="presParOf" srcId="{8070EA11-43A5-47F7-AAC6-B6BD2F66CD98}" destId="{B54C9A46-5125-4368-A689-6836F80D6BF9}" srcOrd="2" destOrd="0" presId="urn:microsoft.com/office/officeart/2008/layout/VerticalCurvedList"/>
    <dgm:cxn modelId="{1A314D47-7BE8-4C0F-8CD0-C9219081D7B6}" type="presParOf" srcId="{8070EA11-43A5-47F7-AAC6-B6BD2F66CD98}" destId="{0DC8D5B5-1457-4C7C-9412-6C79BB754FC8}" srcOrd="3" destOrd="0" presId="urn:microsoft.com/office/officeart/2008/layout/VerticalCurvedList"/>
    <dgm:cxn modelId="{3A58F790-5C20-4357-B1BE-075D2DD237C2}" type="presParOf" srcId="{DF6D43B9-22FC-4BDE-8B40-852B92B89482}" destId="{188CA610-4135-4859-85A5-B4241C9D351F}" srcOrd="1" destOrd="0" presId="urn:microsoft.com/office/officeart/2008/layout/VerticalCurvedList"/>
    <dgm:cxn modelId="{F270BC0B-9A4B-4D5B-8E46-2CD1980509AA}" type="presParOf" srcId="{DF6D43B9-22FC-4BDE-8B40-852B92B89482}" destId="{0436CAB1-F257-45ED-9605-75336B41D033}" srcOrd="2" destOrd="0" presId="urn:microsoft.com/office/officeart/2008/layout/VerticalCurvedList"/>
    <dgm:cxn modelId="{A6A18D6C-24EE-407F-9992-C461B3142BB4}" type="presParOf" srcId="{0436CAB1-F257-45ED-9605-75336B41D033}" destId="{567F89F2-1723-4DC8-A810-4F2D17B7E572}" srcOrd="0" destOrd="0" presId="urn:microsoft.com/office/officeart/2008/layout/VerticalCurvedList"/>
    <dgm:cxn modelId="{2857BF74-C8B6-4C7F-AF5E-533F4107663B}" type="presParOf" srcId="{DF6D43B9-22FC-4BDE-8B40-852B92B89482}" destId="{D9000287-58F4-4C99-9024-1D2E6E9CA0A4}" srcOrd="3" destOrd="0" presId="urn:microsoft.com/office/officeart/2008/layout/VerticalCurvedList"/>
    <dgm:cxn modelId="{3A5C53DA-9007-4860-9202-2C7CD1251C17}" type="presParOf" srcId="{DF6D43B9-22FC-4BDE-8B40-852B92B89482}" destId="{9B145F73-B361-463C-BAA7-BA3CD329D851}" srcOrd="4" destOrd="0" presId="urn:microsoft.com/office/officeart/2008/layout/VerticalCurvedList"/>
    <dgm:cxn modelId="{7B020CF9-6212-466A-A634-085E0645C66C}" type="presParOf" srcId="{9B145F73-B361-463C-BAA7-BA3CD329D851}" destId="{460208B9-86F5-45B1-BA43-02970A54FFCA}" srcOrd="0" destOrd="0" presId="urn:microsoft.com/office/officeart/2008/layout/VerticalCurvedList"/>
    <dgm:cxn modelId="{4A6BFA33-569A-40A6-9390-4B0FF05DF17E}" type="presParOf" srcId="{DF6D43B9-22FC-4BDE-8B40-852B92B89482}" destId="{49C59765-C150-48C0-B309-C9F58C2AA207}" srcOrd="5" destOrd="0" presId="urn:microsoft.com/office/officeart/2008/layout/VerticalCurvedList"/>
    <dgm:cxn modelId="{1EA75D53-B2C3-48B1-AE17-E00D6468B31D}" type="presParOf" srcId="{DF6D43B9-22FC-4BDE-8B40-852B92B89482}" destId="{C4848519-5135-49E6-AB2B-067A66BD46E8}" srcOrd="6" destOrd="0" presId="urn:microsoft.com/office/officeart/2008/layout/VerticalCurvedList"/>
    <dgm:cxn modelId="{96B84568-DE48-4407-A51A-C87D2B058741}" type="presParOf" srcId="{C4848519-5135-49E6-AB2B-067A66BD46E8}" destId="{BD3CCC99-8370-494F-A02C-A96A23C4265E}" srcOrd="0" destOrd="0" presId="urn:microsoft.com/office/officeart/2008/layout/VerticalCurvedList"/>
    <dgm:cxn modelId="{B1682F03-A8A1-420E-9C9C-EC0551D58AE7}" type="presParOf" srcId="{DF6D43B9-22FC-4BDE-8B40-852B92B89482}" destId="{3AE2EEAE-B4BB-4D66-9493-DD0F0A0CBF0C}" srcOrd="7" destOrd="0" presId="urn:microsoft.com/office/officeart/2008/layout/VerticalCurvedList"/>
    <dgm:cxn modelId="{CAAAF23B-9E00-4FFC-B165-C4F78F08FBC2}" type="presParOf" srcId="{DF6D43B9-22FC-4BDE-8B40-852B92B89482}" destId="{24523D14-8514-480B-A02D-43A8E2CF061D}" srcOrd="8" destOrd="0" presId="urn:microsoft.com/office/officeart/2008/layout/VerticalCurvedList"/>
    <dgm:cxn modelId="{4DB637F4-30F6-4719-B8CE-139294975C0E}" type="presParOf" srcId="{24523D14-8514-480B-A02D-43A8E2CF061D}" destId="{719FCB9E-3302-4AB8-AEDC-CE4F69EBCCA3}" srcOrd="0" destOrd="0" presId="urn:microsoft.com/office/officeart/2008/layout/VerticalCurvedList"/>
    <dgm:cxn modelId="{97A65F35-7766-49E0-8BF7-646D46838142}" type="presParOf" srcId="{DF6D43B9-22FC-4BDE-8B40-852B92B89482}" destId="{283A146E-0D37-4837-9932-A4236307AF23}" srcOrd="9" destOrd="0" presId="urn:microsoft.com/office/officeart/2008/layout/VerticalCurvedList"/>
    <dgm:cxn modelId="{E768E546-5314-4922-9377-B4AD33F9FA97}" type="presParOf" srcId="{DF6D43B9-22FC-4BDE-8B40-852B92B89482}" destId="{5E83A367-A42F-42F3-99A0-AE9EFB21ADBD}" srcOrd="10" destOrd="0" presId="urn:microsoft.com/office/officeart/2008/layout/VerticalCurvedList"/>
    <dgm:cxn modelId="{1F72BF63-93A0-405B-B437-AFAF29A77D2B}" type="presParOf" srcId="{5E83A367-A42F-42F3-99A0-AE9EFB21ADBD}" destId="{FF063E1A-9D77-4591-8C57-EEA2A929C363}" srcOrd="0" destOrd="0" presId="urn:microsoft.com/office/officeart/2008/layout/VerticalCurvedList"/>
    <dgm:cxn modelId="{BC24D895-670F-4429-8B80-17BD9B8981CB}" type="presParOf" srcId="{DF6D43B9-22FC-4BDE-8B40-852B92B89482}" destId="{E5381D8D-2B26-42F4-9343-6547F1755621}" srcOrd="11" destOrd="0" presId="urn:microsoft.com/office/officeart/2008/layout/VerticalCurvedList"/>
    <dgm:cxn modelId="{4DDAECAB-C94F-4E29-9BAD-C7383BCCD1A8}" type="presParOf" srcId="{DF6D43B9-22FC-4BDE-8B40-852B92B89482}" destId="{2C065DFA-97CE-4161-AC66-2069B56758D6}" srcOrd="12" destOrd="0" presId="urn:microsoft.com/office/officeart/2008/layout/VerticalCurvedList"/>
    <dgm:cxn modelId="{6BA7C933-1434-4663-A92C-335CD032AE3E}" type="presParOf" srcId="{2C065DFA-97CE-4161-AC66-2069B56758D6}" destId="{C91B4B89-3A2C-4FDF-B0F8-75929BA634EC}" srcOrd="0" destOrd="0" presId="urn:microsoft.com/office/officeart/2008/layout/VerticalCurvedList"/>
    <dgm:cxn modelId="{4584E4CD-5534-47F2-93FC-BE12560E15D9}" type="presParOf" srcId="{DF6D43B9-22FC-4BDE-8B40-852B92B89482}" destId="{50720FA4-7880-4B0B-87F8-B837A1565031}" srcOrd="13" destOrd="0" presId="urn:microsoft.com/office/officeart/2008/layout/VerticalCurvedList"/>
    <dgm:cxn modelId="{65270D7D-5DAE-4992-8954-C60068C1C2C4}" type="presParOf" srcId="{DF6D43B9-22FC-4BDE-8B40-852B92B89482}" destId="{F928C094-D1D0-410D-96FD-41DA2BD55D83}" srcOrd="14" destOrd="0" presId="urn:microsoft.com/office/officeart/2008/layout/VerticalCurvedList"/>
    <dgm:cxn modelId="{17EEA36B-6F66-4A53-ABE6-9970D903E000}" type="presParOf" srcId="{F928C094-D1D0-410D-96FD-41DA2BD55D83}" destId="{397A6C1F-36D5-48AE-B8B7-528CE1355FC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EA00BE-1CCE-40D7-9EC1-11BD95CB490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PE"/>
        </a:p>
      </dgm:t>
    </dgm:pt>
    <dgm:pt modelId="{DFEE2019-5C5A-46FB-9C4D-DC464C2EFFD1}">
      <dgm:prSet phldrT="[Texto]" custT="1"/>
      <dgm:spPr/>
      <dgm:t>
        <a:bodyPr/>
        <a:lstStyle/>
        <a:p>
          <a:pPr>
            <a:buSzPts val="1000"/>
            <a:buFont typeface="Arial MT"/>
            <a:buAutoNum type="alphaLcParenR"/>
          </a:pPr>
          <a:r>
            <a:rPr lang="es-ES" sz="1800" dirty="0"/>
            <a:t>Listado de insumos en cantidades y costos.</a:t>
          </a:r>
          <a:endParaRPr lang="es-PE" sz="1800" dirty="0"/>
        </a:p>
      </dgm:t>
    </dgm:pt>
    <dgm:pt modelId="{E9EA87FF-6B1D-48AD-BBEC-4EAF6F26EBA7}" type="parTrans" cxnId="{177CAFBF-8148-439B-86BB-9F9DD01FD159}">
      <dgm:prSet/>
      <dgm:spPr/>
      <dgm:t>
        <a:bodyPr/>
        <a:lstStyle/>
        <a:p>
          <a:endParaRPr lang="es-PE"/>
        </a:p>
      </dgm:t>
    </dgm:pt>
    <dgm:pt modelId="{58A8A4FE-21CE-40E3-8F91-5C306D5713BE}" type="sibTrans" cxnId="{177CAFBF-8148-439B-86BB-9F9DD01FD159}">
      <dgm:prSet/>
      <dgm:spPr/>
      <dgm:t>
        <a:bodyPr/>
        <a:lstStyle/>
        <a:p>
          <a:endParaRPr lang="es-PE"/>
        </a:p>
      </dgm:t>
    </dgm:pt>
    <dgm:pt modelId="{DFC0216C-E93C-4B9B-9E5D-809319C705BE}">
      <dgm:prSet custT="1"/>
      <dgm:spPr/>
      <dgm:t>
        <a:bodyPr/>
        <a:lstStyle/>
        <a:p>
          <a:pPr>
            <a:buSzPts val="1000"/>
            <a:buFont typeface="Arial MT"/>
            <a:buAutoNum type="alphaLcParenR"/>
          </a:pPr>
          <a:r>
            <a:rPr lang="es-ES" sz="1800" dirty="0"/>
            <a:t>Cronograma de obra</a:t>
          </a:r>
          <a:r>
            <a:rPr lang="es-ES" sz="2500" dirty="0"/>
            <a:t>.</a:t>
          </a:r>
          <a:endParaRPr lang="es-PE" sz="2500" dirty="0"/>
        </a:p>
      </dgm:t>
    </dgm:pt>
    <dgm:pt modelId="{F3774FDE-E799-4329-B328-A35903BC50CF}" type="parTrans" cxnId="{A585A9A9-C19D-4451-986D-BF0789520184}">
      <dgm:prSet/>
      <dgm:spPr/>
      <dgm:t>
        <a:bodyPr/>
        <a:lstStyle/>
        <a:p>
          <a:endParaRPr lang="es-PE"/>
        </a:p>
      </dgm:t>
    </dgm:pt>
    <dgm:pt modelId="{769A23EA-0A4E-4852-A960-CB0B6E3FCCF9}" type="sibTrans" cxnId="{A585A9A9-C19D-4451-986D-BF0789520184}">
      <dgm:prSet/>
      <dgm:spPr/>
      <dgm:t>
        <a:bodyPr/>
        <a:lstStyle/>
        <a:p>
          <a:endParaRPr lang="es-PE"/>
        </a:p>
      </dgm:t>
    </dgm:pt>
    <dgm:pt modelId="{5D14D5AC-B8D1-4F72-8B94-0A0F1899021A}">
      <dgm:prSet custT="1"/>
      <dgm:spPr>
        <a:solidFill>
          <a:srgbClr val="00B050"/>
        </a:solidFill>
      </dgm:spPr>
      <dgm:t>
        <a:bodyPr/>
        <a:lstStyle/>
        <a:p>
          <a:pPr>
            <a:buSzPts val="1000"/>
            <a:buFont typeface="Arial MT"/>
            <a:buAutoNum type="alphaLcParenR"/>
          </a:pPr>
          <a:r>
            <a:rPr lang="es-ES" sz="1800" b="1" dirty="0">
              <a:solidFill>
                <a:schemeClr val="tx1"/>
              </a:solidFill>
            </a:rPr>
            <a:t>Calendario de adquisición de materiales.</a:t>
          </a:r>
          <a:endParaRPr lang="es-PE" sz="1800" b="1" dirty="0">
            <a:solidFill>
              <a:schemeClr val="tx1"/>
            </a:solidFill>
          </a:endParaRPr>
        </a:p>
      </dgm:t>
    </dgm:pt>
    <dgm:pt modelId="{FBD7FD02-757C-44BC-BBAF-75F758D628D8}" type="parTrans" cxnId="{A0368F6B-692C-4BF6-929C-FDBD52025558}">
      <dgm:prSet/>
      <dgm:spPr/>
      <dgm:t>
        <a:bodyPr/>
        <a:lstStyle/>
        <a:p>
          <a:endParaRPr lang="es-PE"/>
        </a:p>
      </dgm:t>
    </dgm:pt>
    <dgm:pt modelId="{1675B201-080F-4E74-9042-4F7374FC349A}" type="sibTrans" cxnId="{A0368F6B-692C-4BF6-929C-FDBD52025558}">
      <dgm:prSet/>
      <dgm:spPr/>
      <dgm:t>
        <a:bodyPr/>
        <a:lstStyle/>
        <a:p>
          <a:endParaRPr lang="es-PE"/>
        </a:p>
      </dgm:t>
    </dgm:pt>
    <dgm:pt modelId="{383C6E90-ECA5-40F3-8CF2-FF23B07DF8CC}">
      <dgm:prSet custT="1"/>
      <dgm:spPr>
        <a:solidFill>
          <a:srgbClr val="00B050"/>
        </a:solidFill>
      </dgm:spPr>
      <dgm:t>
        <a:bodyPr/>
        <a:lstStyle/>
        <a:p>
          <a:pPr>
            <a:buSzPts val="1000"/>
            <a:buFont typeface="Arial MT"/>
            <a:buAutoNum type="alphaLcParenR"/>
          </a:pPr>
          <a:r>
            <a:rPr lang="es-ES" sz="1800" b="1" dirty="0">
              <a:solidFill>
                <a:schemeClr val="tx1"/>
              </a:solidFill>
            </a:rPr>
            <a:t>Calendario de utilización de equipos y maquinarias</a:t>
          </a:r>
          <a:r>
            <a:rPr lang="es-ES" sz="2500" b="1" dirty="0">
              <a:solidFill>
                <a:schemeClr val="tx1"/>
              </a:solidFill>
            </a:rPr>
            <a:t>.</a:t>
          </a:r>
          <a:endParaRPr lang="es-PE" sz="2500" b="1" dirty="0">
            <a:solidFill>
              <a:schemeClr val="tx1"/>
            </a:solidFill>
          </a:endParaRPr>
        </a:p>
      </dgm:t>
    </dgm:pt>
    <dgm:pt modelId="{9FBC3E0C-751D-4389-9249-D67BC4C3AD84}" type="parTrans" cxnId="{CC709EC6-BB70-4BD8-8C2A-9B15B9CF218D}">
      <dgm:prSet/>
      <dgm:spPr/>
      <dgm:t>
        <a:bodyPr/>
        <a:lstStyle/>
        <a:p>
          <a:endParaRPr lang="es-PE"/>
        </a:p>
      </dgm:t>
    </dgm:pt>
    <dgm:pt modelId="{C0A4AD36-037D-4F44-8FF5-B01C918DA807}" type="sibTrans" cxnId="{CC709EC6-BB70-4BD8-8C2A-9B15B9CF218D}">
      <dgm:prSet/>
      <dgm:spPr/>
      <dgm:t>
        <a:bodyPr/>
        <a:lstStyle/>
        <a:p>
          <a:endParaRPr lang="es-PE"/>
        </a:p>
      </dgm:t>
    </dgm:pt>
    <dgm:pt modelId="{3D9527B1-F0BE-42B8-AC83-FAB978ECF49B}">
      <dgm:prSet custT="1"/>
      <dgm:spPr>
        <a:solidFill>
          <a:srgbClr val="00B050"/>
        </a:solidFill>
      </dgm:spPr>
      <dgm:t>
        <a:bodyPr/>
        <a:lstStyle/>
        <a:p>
          <a:pPr>
            <a:buSzPts val="1000"/>
            <a:buFont typeface="Arial MT"/>
            <a:buAutoNum type="alphaLcParenR"/>
          </a:pPr>
          <a:r>
            <a:rPr lang="es-ES" sz="1800" b="1" dirty="0">
              <a:solidFill>
                <a:schemeClr val="tx1"/>
              </a:solidFill>
            </a:rPr>
            <a:t>Calendario de utilización de mano de obra calificada y no calificada.</a:t>
          </a:r>
          <a:endParaRPr lang="es-PE" sz="1800" b="1" dirty="0">
            <a:solidFill>
              <a:schemeClr val="tx1"/>
            </a:solidFill>
          </a:endParaRPr>
        </a:p>
      </dgm:t>
    </dgm:pt>
    <dgm:pt modelId="{6492BFC5-D645-4639-AEA0-D363D822BBAE}" type="parTrans" cxnId="{34890530-E0DD-45D9-97FD-ED6E379BF8B7}">
      <dgm:prSet/>
      <dgm:spPr/>
      <dgm:t>
        <a:bodyPr/>
        <a:lstStyle/>
        <a:p>
          <a:endParaRPr lang="es-PE"/>
        </a:p>
      </dgm:t>
    </dgm:pt>
    <dgm:pt modelId="{1193CC50-7D9E-4681-AB1F-58D5A0A1CC45}" type="sibTrans" cxnId="{34890530-E0DD-45D9-97FD-ED6E379BF8B7}">
      <dgm:prSet/>
      <dgm:spPr/>
      <dgm:t>
        <a:bodyPr/>
        <a:lstStyle/>
        <a:p>
          <a:endParaRPr lang="es-PE"/>
        </a:p>
      </dgm:t>
    </dgm:pt>
    <dgm:pt modelId="{B9500D19-DB77-41EA-8E91-57F80952001D}">
      <dgm:prSet custT="1"/>
      <dgm:spPr/>
      <dgm:t>
        <a:bodyPr/>
        <a:lstStyle/>
        <a:p>
          <a:pPr>
            <a:buSzPts val="1000"/>
            <a:buFont typeface="Arial MT"/>
            <a:buAutoNum type="alphaLcParenR"/>
          </a:pPr>
          <a:r>
            <a:rPr lang="es-ES" sz="1800" dirty="0"/>
            <a:t>Calendario de avance de obra valorizado.</a:t>
          </a:r>
          <a:endParaRPr lang="es-PE" sz="1800" dirty="0"/>
        </a:p>
      </dgm:t>
    </dgm:pt>
    <dgm:pt modelId="{E846E58E-8FCF-4383-A9A0-72048E71C65A}" type="parTrans" cxnId="{C73DD710-624D-40F3-ABB2-08177BE962D5}">
      <dgm:prSet/>
      <dgm:spPr/>
      <dgm:t>
        <a:bodyPr/>
        <a:lstStyle/>
        <a:p>
          <a:endParaRPr lang="es-PE"/>
        </a:p>
      </dgm:t>
    </dgm:pt>
    <dgm:pt modelId="{013DF637-0DCB-4057-BA2F-E89774CF09E0}" type="sibTrans" cxnId="{C73DD710-624D-40F3-ABB2-08177BE962D5}">
      <dgm:prSet/>
      <dgm:spPr/>
      <dgm:t>
        <a:bodyPr/>
        <a:lstStyle/>
        <a:p>
          <a:endParaRPr lang="es-PE"/>
        </a:p>
      </dgm:t>
    </dgm:pt>
    <dgm:pt modelId="{D24A73C6-CF0B-48A3-B1AE-A75A146C3FEA}">
      <dgm:prSet custT="1"/>
      <dgm:spPr>
        <a:solidFill>
          <a:srgbClr val="00B050"/>
        </a:solidFill>
      </dgm:spPr>
      <dgm:t>
        <a:bodyPr/>
        <a:lstStyle/>
        <a:p>
          <a:pPr>
            <a:buSzPts val="1000"/>
            <a:buFont typeface="Arial MT"/>
            <a:buAutoNum type="alphaLcParenR"/>
          </a:pPr>
          <a:r>
            <a:rPr lang="es-PE" sz="1800" b="1" dirty="0">
              <a:solidFill>
                <a:schemeClr val="tx1"/>
              </a:solidFill>
            </a:rPr>
            <a:t>Documentos de identificación y evaluación de riesgos.</a:t>
          </a:r>
        </a:p>
      </dgm:t>
    </dgm:pt>
    <dgm:pt modelId="{47E70B6A-DDA9-4702-A086-CFDC0DFF67F3}" type="parTrans" cxnId="{7313442E-CB8B-497D-88A7-BC189FCD4DC5}">
      <dgm:prSet/>
      <dgm:spPr/>
      <dgm:t>
        <a:bodyPr/>
        <a:lstStyle/>
        <a:p>
          <a:endParaRPr lang="es-PE"/>
        </a:p>
      </dgm:t>
    </dgm:pt>
    <dgm:pt modelId="{9C5C7D78-9572-479A-B4C3-09AC0B6C246F}" type="sibTrans" cxnId="{7313442E-CB8B-497D-88A7-BC189FCD4DC5}">
      <dgm:prSet/>
      <dgm:spPr/>
      <dgm:t>
        <a:bodyPr/>
        <a:lstStyle/>
        <a:p>
          <a:endParaRPr lang="es-PE"/>
        </a:p>
      </dgm:t>
    </dgm:pt>
    <dgm:pt modelId="{C04069BF-1262-458A-B3F2-993E0A5110DA}" type="pres">
      <dgm:prSet presAssocID="{67EA00BE-1CCE-40D7-9EC1-11BD95CB490D}" presName="Name0" presStyleCnt="0">
        <dgm:presLayoutVars>
          <dgm:chMax val="7"/>
          <dgm:chPref val="7"/>
          <dgm:dir/>
        </dgm:presLayoutVars>
      </dgm:prSet>
      <dgm:spPr/>
    </dgm:pt>
    <dgm:pt modelId="{DF6D43B9-22FC-4BDE-8B40-852B92B89482}" type="pres">
      <dgm:prSet presAssocID="{67EA00BE-1CCE-40D7-9EC1-11BD95CB490D}" presName="Name1" presStyleCnt="0"/>
      <dgm:spPr/>
    </dgm:pt>
    <dgm:pt modelId="{8070EA11-43A5-47F7-AAC6-B6BD2F66CD98}" type="pres">
      <dgm:prSet presAssocID="{67EA00BE-1CCE-40D7-9EC1-11BD95CB490D}" presName="cycle" presStyleCnt="0"/>
      <dgm:spPr/>
    </dgm:pt>
    <dgm:pt modelId="{CE678189-6766-4888-A1EC-320E3B9A1B57}" type="pres">
      <dgm:prSet presAssocID="{67EA00BE-1CCE-40D7-9EC1-11BD95CB490D}" presName="srcNode" presStyleLbl="node1" presStyleIdx="0" presStyleCnt="7"/>
      <dgm:spPr/>
    </dgm:pt>
    <dgm:pt modelId="{98C41F0C-D2CB-4D44-8FC1-03EE0B6359BA}" type="pres">
      <dgm:prSet presAssocID="{67EA00BE-1CCE-40D7-9EC1-11BD95CB490D}" presName="conn" presStyleLbl="parChTrans1D2" presStyleIdx="0" presStyleCnt="1"/>
      <dgm:spPr/>
    </dgm:pt>
    <dgm:pt modelId="{B54C9A46-5125-4368-A689-6836F80D6BF9}" type="pres">
      <dgm:prSet presAssocID="{67EA00BE-1CCE-40D7-9EC1-11BD95CB490D}" presName="extraNode" presStyleLbl="node1" presStyleIdx="0" presStyleCnt="7"/>
      <dgm:spPr/>
    </dgm:pt>
    <dgm:pt modelId="{0DC8D5B5-1457-4C7C-9412-6C79BB754FC8}" type="pres">
      <dgm:prSet presAssocID="{67EA00BE-1CCE-40D7-9EC1-11BD95CB490D}" presName="dstNode" presStyleLbl="node1" presStyleIdx="0" presStyleCnt="7"/>
      <dgm:spPr/>
    </dgm:pt>
    <dgm:pt modelId="{188CA610-4135-4859-85A5-B4241C9D351F}" type="pres">
      <dgm:prSet presAssocID="{DFEE2019-5C5A-46FB-9C4D-DC464C2EFFD1}" presName="text_1" presStyleLbl="node1" presStyleIdx="0" presStyleCnt="7">
        <dgm:presLayoutVars>
          <dgm:bulletEnabled val="1"/>
        </dgm:presLayoutVars>
      </dgm:prSet>
      <dgm:spPr/>
    </dgm:pt>
    <dgm:pt modelId="{0436CAB1-F257-45ED-9605-75336B41D033}" type="pres">
      <dgm:prSet presAssocID="{DFEE2019-5C5A-46FB-9C4D-DC464C2EFFD1}" presName="accent_1" presStyleCnt="0"/>
      <dgm:spPr/>
    </dgm:pt>
    <dgm:pt modelId="{567F89F2-1723-4DC8-A810-4F2D17B7E572}" type="pres">
      <dgm:prSet presAssocID="{DFEE2019-5C5A-46FB-9C4D-DC464C2EFFD1}" presName="accentRepeatNode" presStyleLbl="solidFgAcc1" presStyleIdx="0" presStyleCnt="7"/>
      <dgm:spPr/>
    </dgm:pt>
    <dgm:pt modelId="{F82F5803-35AE-4D99-A809-EA0B91955A4E}" type="pres">
      <dgm:prSet presAssocID="{DFC0216C-E93C-4B9B-9E5D-809319C705BE}" presName="text_2" presStyleLbl="node1" presStyleIdx="1" presStyleCnt="7">
        <dgm:presLayoutVars>
          <dgm:bulletEnabled val="1"/>
        </dgm:presLayoutVars>
      </dgm:prSet>
      <dgm:spPr/>
    </dgm:pt>
    <dgm:pt modelId="{A5383D1F-2A4A-4A13-948C-EAE33D981D07}" type="pres">
      <dgm:prSet presAssocID="{DFC0216C-E93C-4B9B-9E5D-809319C705BE}" presName="accent_2" presStyleCnt="0"/>
      <dgm:spPr/>
    </dgm:pt>
    <dgm:pt modelId="{D577CBE2-FB55-4A42-BADF-1B14AD41284C}" type="pres">
      <dgm:prSet presAssocID="{DFC0216C-E93C-4B9B-9E5D-809319C705BE}" presName="accentRepeatNode" presStyleLbl="solidFgAcc1" presStyleIdx="1" presStyleCnt="7"/>
      <dgm:spPr/>
    </dgm:pt>
    <dgm:pt modelId="{B9F89766-77EC-49E0-8DDC-A92845A187B9}" type="pres">
      <dgm:prSet presAssocID="{5D14D5AC-B8D1-4F72-8B94-0A0F1899021A}" presName="text_3" presStyleLbl="node1" presStyleIdx="2" presStyleCnt="7">
        <dgm:presLayoutVars>
          <dgm:bulletEnabled val="1"/>
        </dgm:presLayoutVars>
      </dgm:prSet>
      <dgm:spPr/>
    </dgm:pt>
    <dgm:pt modelId="{5F3C85BF-6C90-4345-9E01-E2A6D48EC323}" type="pres">
      <dgm:prSet presAssocID="{5D14D5AC-B8D1-4F72-8B94-0A0F1899021A}" presName="accent_3" presStyleCnt="0"/>
      <dgm:spPr/>
    </dgm:pt>
    <dgm:pt modelId="{B05B1839-286C-40C8-8925-EE2612B9A301}" type="pres">
      <dgm:prSet presAssocID="{5D14D5AC-B8D1-4F72-8B94-0A0F1899021A}" presName="accentRepeatNode" presStyleLbl="solidFgAcc1" presStyleIdx="2" presStyleCnt="7"/>
      <dgm:spPr/>
    </dgm:pt>
    <dgm:pt modelId="{0389FF5E-280A-4FF3-A42C-DF9B9284C4BF}" type="pres">
      <dgm:prSet presAssocID="{383C6E90-ECA5-40F3-8CF2-FF23B07DF8CC}" presName="text_4" presStyleLbl="node1" presStyleIdx="3" presStyleCnt="7">
        <dgm:presLayoutVars>
          <dgm:bulletEnabled val="1"/>
        </dgm:presLayoutVars>
      </dgm:prSet>
      <dgm:spPr/>
    </dgm:pt>
    <dgm:pt modelId="{22B41989-B80C-4545-A625-7E1CB6F16A12}" type="pres">
      <dgm:prSet presAssocID="{383C6E90-ECA5-40F3-8CF2-FF23B07DF8CC}" presName="accent_4" presStyleCnt="0"/>
      <dgm:spPr/>
    </dgm:pt>
    <dgm:pt modelId="{B4317B48-17B9-4A08-81AE-4ECFFA64C79F}" type="pres">
      <dgm:prSet presAssocID="{383C6E90-ECA5-40F3-8CF2-FF23B07DF8CC}" presName="accentRepeatNode" presStyleLbl="solidFgAcc1" presStyleIdx="3" presStyleCnt="7"/>
      <dgm:spPr/>
    </dgm:pt>
    <dgm:pt modelId="{177AE74D-FC6A-4207-A64E-6F889006C617}" type="pres">
      <dgm:prSet presAssocID="{3D9527B1-F0BE-42B8-AC83-FAB978ECF49B}" presName="text_5" presStyleLbl="node1" presStyleIdx="4" presStyleCnt="7">
        <dgm:presLayoutVars>
          <dgm:bulletEnabled val="1"/>
        </dgm:presLayoutVars>
      </dgm:prSet>
      <dgm:spPr/>
    </dgm:pt>
    <dgm:pt modelId="{9BF90D4D-9D04-4EFA-AF79-91E0C8ADD4B5}" type="pres">
      <dgm:prSet presAssocID="{3D9527B1-F0BE-42B8-AC83-FAB978ECF49B}" presName="accent_5" presStyleCnt="0"/>
      <dgm:spPr/>
    </dgm:pt>
    <dgm:pt modelId="{08E17BD1-FC69-4C28-A0EA-17731CC09DD7}" type="pres">
      <dgm:prSet presAssocID="{3D9527B1-F0BE-42B8-AC83-FAB978ECF49B}" presName="accentRepeatNode" presStyleLbl="solidFgAcc1" presStyleIdx="4" presStyleCnt="7"/>
      <dgm:spPr/>
    </dgm:pt>
    <dgm:pt modelId="{8E3F14D5-173C-43B6-A1D3-2BEBA38DC028}" type="pres">
      <dgm:prSet presAssocID="{B9500D19-DB77-41EA-8E91-57F80952001D}" presName="text_6" presStyleLbl="node1" presStyleIdx="5" presStyleCnt="7">
        <dgm:presLayoutVars>
          <dgm:bulletEnabled val="1"/>
        </dgm:presLayoutVars>
      </dgm:prSet>
      <dgm:spPr/>
    </dgm:pt>
    <dgm:pt modelId="{DBA1BDEB-5A38-4392-9AA5-C8D812784A9A}" type="pres">
      <dgm:prSet presAssocID="{B9500D19-DB77-41EA-8E91-57F80952001D}" presName="accent_6" presStyleCnt="0"/>
      <dgm:spPr/>
    </dgm:pt>
    <dgm:pt modelId="{89F3F1D2-61B1-4778-A913-2E94BF3DAF96}" type="pres">
      <dgm:prSet presAssocID="{B9500D19-DB77-41EA-8E91-57F80952001D}" presName="accentRepeatNode" presStyleLbl="solidFgAcc1" presStyleIdx="5" presStyleCnt="7"/>
      <dgm:spPr/>
    </dgm:pt>
    <dgm:pt modelId="{82730CA6-C68B-4AAE-BE0F-314EEE025C06}" type="pres">
      <dgm:prSet presAssocID="{D24A73C6-CF0B-48A3-B1AE-A75A146C3FEA}" presName="text_7" presStyleLbl="node1" presStyleIdx="6" presStyleCnt="7">
        <dgm:presLayoutVars>
          <dgm:bulletEnabled val="1"/>
        </dgm:presLayoutVars>
      </dgm:prSet>
      <dgm:spPr/>
    </dgm:pt>
    <dgm:pt modelId="{FFFB0471-570C-45B7-A700-D882113C5146}" type="pres">
      <dgm:prSet presAssocID="{D24A73C6-CF0B-48A3-B1AE-A75A146C3FEA}" presName="accent_7" presStyleCnt="0"/>
      <dgm:spPr/>
    </dgm:pt>
    <dgm:pt modelId="{1ED439E3-19BC-45DA-B9E0-3B770741F8F1}" type="pres">
      <dgm:prSet presAssocID="{D24A73C6-CF0B-48A3-B1AE-A75A146C3FEA}" presName="accentRepeatNode" presStyleLbl="solidFgAcc1" presStyleIdx="6" presStyleCnt="7"/>
      <dgm:spPr/>
    </dgm:pt>
  </dgm:ptLst>
  <dgm:cxnLst>
    <dgm:cxn modelId="{9400640E-3B0C-4046-B954-23FD3A46CE29}" type="presOf" srcId="{5D14D5AC-B8D1-4F72-8B94-0A0F1899021A}" destId="{B9F89766-77EC-49E0-8DDC-A92845A187B9}" srcOrd="0" destOrd="0" presId="urn:microsoft.com/office/officeart/2008/layout/VerticalCurvedList"/>
    <dgm:cxn modelId="{C73DD710-624D-40F3-ABB2-08177BE962D5}" srcId="{67EA00BE-1CCE-40D7-9EC1-11BD95CB490D}" destId="{B9500D19-DB77-41EA-8E91-57F80952001D}" srcOrd="5" destOrd="0" parTransId="{E846E58E-8FCF-4383-A9A0-72048E71C65A}" sibTransId="{013DF637-0DCB-4057-BA2F-E89774CF09E0}"/>
    <dgm:cxn modelId="{7313442E-CB8B-497D-88A7-BC189FCD4DC5}" srcId="{67EA00BE-1CCE-40D7-9EC1-11BD95CB490D}" destId="{D24A73C6-CF0B-48A3-B1AE-A75A146C3FEA}" srcOrd="6" destOrd="0" parTransId="{47E70B6A-DDA9-4702-A086-CFDC0DFF67F3}" sibTransId="{9C5C7D78-9572-479A-B4C3-09AC0B6C246F}"/>
    <dgm:cxn modelId="{34890530-E0DD-45D9-97FD-ED6E379BF8B7}" srcId="{67EA00BE-1CCE-40D7-9EC1-11BD95CB490D}" destId="{3D9527B1-F0BE-42B8-AC83-FAB978ECF49B}" srcOrd="4" destOrd="0" parTransId="{6492BFC5-D645-4639-AEA0-D363D822BBAE}" sibTransId="{1193CC50-7D9E-4681-AB1F-58D5A0A1CC45}"/>
    <dgm:cxn modelId="{A0368F6B-692C-4BF6-929C-FDBD52025558}" srcId="{67EA00BE-1CCE-40D7-9EC1-11BD95CB490D}" destId="{5D14D5AC-B8D1-4F72-8B94-0A0F1899021A}" srcOrd="2" destOrd="0" parTransId="{FBD7FD02-757C-44BC-BBAF-75F758D628D8}" sibTransId="{1675B201-080F-4E74-9042-4F7374FC349A}"/>
    <dgm:cxn modelId="{749CEA9E-6E1E-45CA-87EC-4F541970748A}" type="presOf" srcId="{58A8A4FE-21CE-40E3-8F91-5C306D5713BE}" destId="{98C41F0C-D2CB-4D44-8FC1-03EE0B6359BA}" srcOrd="0" destOrd="0" presId="urn:microsoft.com/office/officeart/2008/layout/VerticalCurvedList"/>
    <dgm:cxn modelId="{A585A9A9-C19D-4451-986D-BF0789520184}" srcId="{67EA00BE-1CCE-40D7-9EC1-11BD95CB490D}" destId="{DFC0216C-E93C-4B9B-9E5D-809319C705BE}" srcOrd="1" destOrd="0" parTransId="{F3774FDE-E799-4329-B328-A35903BC50CF}" sibTransId="{769A23EA-0A4E-4852-A960-CB0B6E3FCCF9}"/>
    <dgm:cxn modelId="{36BB63AC-786D-4FCD-BD8A-46CB962EAAD0}" type="presOf" srcId="{D24A73C6-CF0B-48A3-B1AE-A75A146C3FEA}" destId="{82730CA6-C68B-4AAE-BE0F-314EEE025C06}" srcOrd="0" destOrd="0" presId="urn:microsoft.com/office/officeart/2008/layout/VerticalCurvedList"/>
    <dgm:cxn modelId="{0FC90DBC-C43F-41CD-9A37-C0602E014DB9}" type="presOf" srcId="{B9500D19-DB77-41EA-8E91-57F80952001D}" destId="{8E3F14D5-173C-43B6-A1D3-2BEBA38DC028}" srcOrd="0" destOrd="0" presId="urn:microsoft.com/office/officeart/2008/layout/VerticalCurvedList"/>
    <dgm:cxn modelId="{177CAFBF-8148-439B-86BB-9F9DD01FD159}" srcId="{67EA00BE-1CCE-40D7-9EC1-11BD95CB490D}" destId="{DFEE2019-5C5A-46FB-9C4D-DC464C2EFFD1}" srcOrd="0" destOrd="0" parTransId="{E9EA87FF-6B1D-48AD-BBEC-4EAF6F26EBA7}" sibTransId="{58A8A4FE-21CE-40E3-8F91-5C306D5713BE}"/>
    <dgm:cxn modelId="{181380C0-5975-4C57-A8B2-5E034779D64A}" type="presOf" srcId="{3D9527B1-F0BE-42B8-AC83-FAB978ECF49B}" destId="{177AE74D-FC6A-4207-A64E-6F889006C617}" srcOrd="0" destOrd="0" presId="urn:microsoft.com/office/officeart/2008/layout/VerticalCurvedList"/>
    <dgm:cxn modelId="{CC709EC6-BB70-4BD8-8C2A-9B15B9CF218D}" srcId="{67EA00BE-1CCE-40D7-9EC1-11BD95CB490D}" destId="{383C6E90-ECA5-40F3-8CF2-FF23B07DF8CC}" srcOrd="3" destOrd="0" parTransId="{9FBC3E0C-751D-4389-9249-D67BC4C3AD84}" sibTransId="{C0A4AD36-037D-4F44-8FF5-B01C918DA807}"/>
    <dgm:cxn modelId="{40FB18D4-B675-4DEA-B47F-605C7A32EA82}" type="presOf" srcId="{DFEE2019-5C5A-46FB-9C4D-DC464C2EFFD1}" destId="{188CA610-4135-4859-85A5-B4241C9D351F}" srcOrd="0" destOrd="0" presId="urn:microsoft.com/office/officeart/2008/layout/VerticalCurvedList"/>
    <dgm:cxn modelId="{0EAF07E5-D639-4DD3-A6AF-C84CF6547633}" type="presOf" srcId="{67EA00BE-1CCE-40D7-9EC1-11BD95CB490D}" destId="{C04069BF-1262-458A-B3F2-993E0A5110DA}" srcOrd="0" destOrd="0" presId="urn:microsoft.com/office/officeart/2008/layout/VerticalCurvedList"/>
    <dgm:cxn modelId="{F70585E9-B296-459D-A5FF-85D610B1EBEF}" type="presOf" srcId="{383C6E90-ECA5-40F3-8CF2-FF23B07DF8CC}" destId="{0389FF5E-280A-4FF3-A42C-DF9B9284C4BF}" srcOrd="0" destOrd="0" presId="urn:microsoft.com/office/officeart/2008/layout/VerticalCurvedList"/>
    <dgm:cxn modelId="{FB0560FC-BB76-4857-A83D-B75F2284EA61}" type="presOf" srcId="{DFC0216C-E93C-4B9B-9E5D-809319C705BE}" destId="{F82F5803-35AE-4D99-A809-EA0B91955A4E}" srcOrd="0" destOrd="0" presId="urn:microsoft.com/office/officeart/2008/layout/VerticalCurvedList"/>
    <dgm:cxn modelId="{64AA090A-04E3-48E9-B5B9-C28DAFD4A375}" type="presParOf" srcId="{C04069BF-1262-458A-B3F2-993E0A5110DA}" destId="{DF6D43B9-22FC-4BDE-8B40-852B92B89482}" srcOrd="0" destOrd="0" presId="urn:microsoft.com/office/officeart/2008/layout/VerticalCurvedList"/>
    <dgm:cxn modelId="{5E45B5DA-F7AA-4BC1-BBEF-92AEA4B5FA96}" type="presParOf" srcId="{DF6D43B9-22FC-4BDE-8B40-852B92B89482}" destId="{8070EA11-43A5-47F7-AAC6-B6BD2F66CD98}" srcOrd="0" destOrd="0" presId="urn:microsoft.com/office/officeart/2008/layout/VerticalCurvedList"/>
    <dgm:cxn modelId="{BC5F6118-3B5D-4B22-B8EC-07E0226D927B}" type="presParOf" srcId="{8070EA11-43A5-47F7-AAC6-B6BD2F66CD98}" destId="{CE678189-6766-4888-A1EC-320E3B9A1B57}" srcOrd="0" destOrd="0" presId="urn:microsoft.com/office/officeart/2008/layout/VerticalCurvedList"/>
    <dgm:cxn modelId="{5FCC7F2B-92F4-4274-9908-35B9D4160977}" type="presParOf" srcId="{8070EA11-43A5-47F7-AAC6-B6BD2F66CD98}" destId="{98C41F0C-D2CB-4D44-8FC1-03EE0B6359BA}" srcOrd="1" destOrd="0" presId="urn:microsoft.com/office/officeart/2008/layout/VerticalCurvedList"/>
    <dgm:cxn modelId="{8A1EF226-C0B6-4F50-9D94-935B04E70254}" type="presParOf" srcId="{8070EA11-43A5-47F7-AAC6-B6BD2F66CD98}" destId="{B54C9A46-5125-4368-A689-6836F80D6BF9}" srcOrd="2" destOrd="0" presId="urn:microsoft.com/office/officeart/2008/layout/VerticalCurvedList"/>
    <dgm:cxn modelId="{1A314D47-7BE8-4C0F-8CD0-C9219081D7B6}" type="presParOf" srcId="{8070EA11-43A5-47F7-AAC6-B6BD2F66CD98}" destId="{0DC8D5B5-1457-4C7C-9412-6C79BB754FC8}" srcOrd="3" destOrd="0" presId="urn:microsoft.com/office/officeart/2008/layout/VerticalCurvedList"/>
    <dgm:cxn modelId="{3A58F790-5C20-4357-B1BE-075D2DD237C2}" type="presParOf" srcId="{DF6D43B9-22FC-4BDE-8B40-852B92B89482}" destId="{188CA610-4135-4859-85A5-B4241C9D351F}" srcOrd="1" destOrd="0" presId="urn:microsoft.com/office/officeart/2008/layout/VerticalCurvedList"/>
    <dgm:cxn modelId="{F270BC0B-9A4B-4D5B-8E46-2CD1980509AA}" type="presParOf" srcId="{DF6D43B9-22FC-4BDE-8B40-852B92B89482}" destId="{0436CAB1-F257-45ED-9605-75336B41D033}" srcOrd="2" destOrd="0" presId="urn:microsoft.com/office/officeart/2008/layout/VerticalCurvedList"/>
    <dgm:cxn modelId="{A6A18D6C-24EE-407F-9992-C461B3142BB4}" type="presParOf" srcId="{0436CAB1-F257-45ED-9605-75336B41D033}" destId="{567F89F2-1723-4DC8-A810-4F2D17B7E572}" srcOrd="0" destOrd="0" presId="urn:microsoft.com/office/officeart/2008/layout/VerticalCurvedList"/>
    <dgm:cxn modelId="{77406EB2-8ED4-4484-9B28-30C89B965052}" type="presParOf" srcId="{DF6D43B9-22FC-4BDE-8B40-852B92B89482}" destId="{F82F5803-35AE-4D99-A809-EA0B91955A4E}" srcOrd="3" destOrd="0" presId="urn:microsoft.com/office/officeart/2008/layout/VerticalCurvedList"/>
    <dgm:cxn modelId="{377B3404-893E-4E94-AC30-56E318EF6326}" type="presParOf" srcId="{DF6D43B9-22FC-4BDE-8B40-852B92B89482}" destId="{A5383D1F-2A4A-4A13-948C-EAE33D981D07}" srcOrd="4" destOrd="0" presId="urn:microsoft.com/office/officeart/2008/layout/VerticalCurvedList"/>
    <dgm:cxn modelId="{A12A889A-E521-4EDB-9170-DD5429270592}" type="presParOf" srcId="{A5383D1F-2A4A-4A13-948C-EAE33D981D07}" destId="{D577CBE2-FB55-4A42-BADF-1B14AD41284C}" srcOrd="0" destOrd="0" presId="urn:microsoft.com/office/officeart/2008/layout/VerticalCurvedList"/>
    <dgm:cxn modelId="{34BA21CC-B97F-4F54-A696-32F5198C656A}" type="presParOf" srcId="{DF6D43B9-22FC-4BDE-8B40-852B92B89482}" destId="{B9F89766-77EC-49E0-8DDC-A92845A187B9}" srcOrd="5" destOrd="0" presId="urn:microsoft.com/office/officeart/2008/layout/VerticalCurvedList"/>
    <dgm:cxn modelId="{F54628F0-6711-41B8-9DB7-7B93D55A4F0B}" type="presParOf" srcId="{DF6D43B9-22FC-4BDE-8B40-852B92B89482}" destId="{5F3C85BF-6C90-4345-9E01-E2A6D48EC323}" srcOrd="6" destOrd="0" presId="urn:microsoft.com/office/officeart/2008/layout/VerticalCurvedList"/>
    <dgm:cxn modelId="{581DD0F9-CC63-40A0-A7A4-8C0A542EC610}" type="presParOf" srcId="{5F3C85BF-6C90-4345-9E01-E2A6D48EC323}" destId="{B05B1839-286C-40C8-8925-EE2612B9A301}" srcOrd="0" destOrd="0" presId="urn:microsoft.com/office/officeart/2008/layout/VerticalCurvedList"/>
    <dgm:cxn modelId="{F9F48E49-BE11-4CF6-AE44-8FE1CAB284BA}" type="presParOf" srcId="{DF6D43B9-22FC-4BDE-8B40-852B92B89482}" destId="{0389FF5E-280A-4FF3-A42C-DF9B9284C4BF}" srcOrd="7" destOrd="0" presId="urn:microsoft.com/office/officeart/2008/layout/VerticalCurvedList"/>
    <dgm:cxn modelId="{0FA40933-C633-4ECE-B810-73308846E01F}" type="presParOf" srcId="{DF6D43B9-22FC-4BDE-8B40-852B92B89482}" destId="{22B41989-B80C-4545-A625-7E1CB6F16A12}" srcOrd="8" destOrd="0" presId="urn:microsoft.com/office/officeart/2008/layout/VerticalCurvedList"/>
    <dgm:cxn modelId="{5EF6EC3D-189A-4830-8DD3-99A30AA1CCCF}" type="presParOf" srcId="{22B41989-B80C-4545-A625-7E1CB6F16A12}" destId="{B4317B48-17B9-4A08-81AE-4ECFFA64C79F}" srcOrd="0" destOrd="0" presId="urn:microsoft.com/office/officeart/2008/layout/VerticalCurvedList"/>
    <dgm:cxn modelId="{B1B8591C-DAB5-47FA-900F-6BB3F0558BF2}" type="presParOf" srcId="{DF6D43B9-22FC-4BDE-8B40-852B92B89482}" destId="{177AE74D-FC6A-4207-A64E-6F889006C617}" srcOrd="9" destOrd="0" presId="urn:microsoft.com/office/officeart/2008/layout/VerticalCurvedList"/>
    <dgm:cxn modelId="{AA6C9ADD-C29D-4DB8-A3A9-A4FA9F6E4FE1}" type="presParOf" srcId="{DF6D43B9-22FC-4BDE-8B40-852B92B89482}" destId="{9BF90D4D-9D04-4EFA-AF79-91E0C8ADD4B5}" srcOrd="10" destOrd="0" presId="urn:microsoft.com/office/officeart/2008/layout/VerticalCurvedList"/>
    <dgm:cxn modelId="{98B2B290-1F84-49B8-B15E-D4CCB87580C7}" type="presParOf" srcId="{9BF90D4D-9D04-4EFA-AF79-91E0C8ADD4B5}" destId="{08E17BD1-FC69-4C28-A0EA-17731CC09DD7}" srcOrd="0" destOrd="0" presId="urn:microsoft.com/office/officeart/2008/layout/VerticalCurvedList"/>
    <dgm:cxn modelId="{FF02EFF1-0837-4C87-BE0A-AEC940B5BFFD}" type="presParOf" srcId="{DF6D43B9-22FC-4BDE-8B40-852B92B89482}" destId="{8E3F14D5-173C-43B6-A1D3-2BEBA38DC028}" srcOrd="11" destOrd="0" presId="urn:microsoft.com/office/officeart/2008/layout/VerticalCurvedList"/>
    <dgm:cxn modelId="{B353F097-3D56-49CA-919F-6156FF83C854}" type="presParOf" srcId="{DF6D43B9-22FC-4BDE-8B40-852B92B89482}" destId="{DBA1BDEB-5A38-4392-9AA5-C8D812784A9A}" srcOrd="12" destOrd="0" presId="urn:microsoft.com/office/officeart/2008/layout/VerticalCurvedList"/>
    <dgm:cxn modelId="{EBC3667A-29BA-4F90-A4B5-EEAC1F99C651}" type="presParOf" srcId="{DBA1BDEB-5A38-4392-9AA5-C8D812784A9A}" destId="{89F3F1D2-61B1-4778-A913-2E94BF3DAF96}" srcOrd="0" destOrd="0" presId="urn:microsoft.com/office/officeart/2008/layout/VerticalCurvedList"/>
    <dgm:cxn modelId="{6EC72C10-9ABD-402A-8E77-D606D5583A19}" type="presParOf" srcId="{DF6D43B9-22FC-4BDE-8B40-852B92B89482}" destId="{82730CA6-C68B-4AAE-BE0F-314EEE025C06}" srcOrd="13" destOrd="0" presId="urn:microsoft.com/office/officeart/2008/layout/VerticalCurvedList"/>
    <dgm:cxn modelId="{65785888-F781-4F06-8322-258C301DB43A}" type="presParOf" srcId="{DF6D43B9-22FC-4BDE-8B40-852B92B89482}" destId="{FFFB0471-570C-45B7-A700-D882113C5146}" srcOrd="14" destOrd="0" presId="urn:microsoft.com/office/officeart/2008/layout/VerticalCurvedList"/>
    <dgm:cxn modelId="{35EDDB35-0719-4ED9-9596-401DC58D6A35}" type="presParOf" srcId="{FFFB0471-570C-45B7-A700-D882113C5146}" destId="{1ED439E3-19BC-45DA-B9E0-3B770741F8F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F5BAFB-5701-4586-894C-674E42FDEF8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PE"/>
        </a:p>
      </dgm:t>
    </dgm:pt>
    <dgm:pt modelId="{60C62100-34ED-4801-84B2-DA1D159204CC}">
      <dgm:prSet phldrT="[Texto]"/>
      <dgm:spPr/>
      <dgm:t>
        <a:bodyPr/>
        <a:lstStyle/>
        <a:p>
          <a:r>
            <a:rPr lang="es-PE" dirty="0"/>
            <a:t>Planificar</a:t>
          </a:r>
        </a:p>
      </dgm:t>
    </dgm:pt>
    <dgm:pt modelId="{A4E7F80F-C82D-4FFA-87B5-D75E5AF21945}" type="parTrans" cxnId="{C1780AC1-AF08-4E07-9F72-17EAF6D49273}">
      <dgm:prSet/>
      <dgm:spPr/>
      <dgm:t>
        <a:bodyPr/>
        <a:lstStyle/>
        <a:p>
          <a:endParaRPr lang="es-PE"/>
        </a:p>
      </dgm:t>
    </dgm:pt>
    <dgm:pt modelId="{3C375687-B3DB-4B99-AA19-A324D1174541}" type="sibTrans" cxnId="{C1780AC1-AF08-4E07-9F72-17EAF6D49273}">
      <dgm:prSet/>
      <dgm:spPr/>
      <dgm:t>
        <a:bodyPr/>
        <a:lstStyle/>
        <a:p>
          <a:endParaRPr lang="es-PE"/>
        </a:p>
      </dgm:t>
    </dgm:pt>
    <dgm:pt modelId="{95C2D276-599F-4D1D-984F-AB90BCA131F4}">
      <dgm:prSet phldrT="[Texto]"/>
      <dgm:spPr/>
      <dgm:t>
        <a:bodyPr/>
        <a:lstStyle/>
        <a:p>
          <a:r>
            <a:rPr lang="es-PE" dirty="0"/>
            <a:t>Planeamiento</a:t>
          </a:r>
        </a:p>
      </dgm:t>
    </dgm:pt>
    <dgm:pt modelId="{B66B15D7-B568-47E3-A15B-35E025E18809}" type="parTrans" cxnId="{352618F3-8810-4578-BD34-720C4737DD09}">
      <dgm:prSet/>
      <dgm:spPr/>
      <dgm:t>
        <a:bodyPr/>
        <a:lstStyle/>
        <a:p>
          <a:endParaRPr lang="es-PE"/>
        </a:p>
      </dgm:t>
    </dgm:pt>
    <dgm:pt modelId="{40B2F5B3-751A-42EB-A13E-727452A10DEB}" type="sibTrans" cxnId="{352618F3-8810-4578-BD34-720C4737DD09}">
      <dgm:prSet/>
      <dgm:spPr/>
      <dgm:t>
        <a:bodyPr/>
        <a:lstStyle/>
        <a:p>
          <a:endParaRPr lang="es-PE"/>
        </a:p>
      </dgm:t>
    </dgm:pt>
    <dgm:pt modelId="{C67EF44F-8103-40AF-8061-E6E59DDF4DB5}">
      <dgm:prSet phldrT="[Texto]"/>
      <dgm:spPr/>
      <dgm:t>
        <a:bodyPr/>
        <a:lstStyle/>
        <a:p>
          <a:r>
            <a:rPr lang="es-PE" dirty="0"/>
            <a:t>Programar inversiones</a:t>
          </a:r>
        </a:p>
      </dgm:t>
    </dgm:pt>
    <dgm:pt modelId="{9251F5E1-6BE6-412B-8FC2-AF35CE8BB1DB}" type="parTrans" cxnId="{4A5884D2-7D3D-42CD-9CF0-31221BE78377}">
      <dgm:prSet/>
      <dgm:spPr/>
      <dgm:t>
        <a:bodyPr/>
        <a:lstStyle/>
        <a:p>
          <a:endParaRPr lang="es-PE"/>
        </a:p>
      </dgm:t>
    </dgm:pt>
    <dgm:pt modelId="{35790CE9-7390-4DFC-8BF2-4EA5AE791F07}" type="sibTrans" cxnId="{4A5884D2-7D3D-42CD-9CF0-31221BE78377}">
      <dgm:prSet/>
      <dgm:spPr/>
      <dgm:t>
        <a:bodyPr/>
        <a:lstStyle/>
        <a:p>
          <a:endParaRPr lang="es-PE"/>
        </a:p>
      </dgm:t>
    </dgm:pt>
    <dgm:pt modelId="{5D01AC35-44D5-40AC-9057-3D15EF2AA02B}">
      <dgm:prSet phldrT="[Texto]"/>
      <dgm:spPr/>
      <dgm:t>
        <a:bodyPr/>
        <a:lstStyle/>
        <a:p>
          <a:r>
            <a:rPr lang="es-PE" dirty="0"/>
            <a:t>OPMI</a:t>
          </a:r>
        </a:p>
      </dgm:t>
    </dgm:pt>
    <dgm:pt modelId="{BFEE8B7B-CEAC-48A4-8A07-93B566F53242}" type="parTrans" cxnId="{D59E3CD3-52A5-4ADA-B885-73EC50A9368D}">
      <dgm:prSet/>
      <dgm:spPr/>
      <dgm:t>
        <a:bodyPr/>
        <a:lstStyle/>
        <a:p>
          <a:endParaRPr lang="es-PE"/>
        </a:p>
      </dgm:t>
    </dgm:pt>
    <dgm:pt modelId="{69258E28-7C80-4651-A1A5-6A9B9C3D4C47}" type="sibTrans" cxnId="{D59E3CD3-52A5-4ADA-B885-73EC50A9368D}">
      <dgm:prSet/>
      <dgm:spPr/>
      <dgm:t>
        <a:bodyPr/>
        <a:lstStyle/>
        <a:p>
          <a:endParaRPr lang="es-PE"/>
        </a:p>
      </dgm:t>
    </dgm:pt>
    <dgm:pt modelId="{FA6906C6-57FD-4DE7-95B4-20F7C0792B7F}">
      <dgm:prSet phldrT="[Texto]"/>
      <dgm:spPr/>
      <dgm:t>
        <a:bodyPr/>
        <a:lstStyle/>
        <a:p>
          <a:r>
            <a:rPr lang="es-PE" dirty="0"/>
            <a:t>Apoyo:  UF y UEI</a:t>
          </a:r>
        </a:p>
      </dgm:t>
    </dgm:pt>
    <dgm:pt modelId="{3490BC99-73E0-468F-97D2-B30755CD3DFD}" type="parTrans" cxnId="{A852444B-8E22-408D-8FB4-56A16CF4B59F}">
      <dgm:prSet/>
      <dgm:spPr/>
      <dgm:t>
        <a:bodyPr/>
        <a:lstStyle/>
        <a:p>
          <a:endParaRPr lang="es-PE"/>
        </a:p>
      </dgm:t>
    </dgm:pt>
    <dgm:pt modelId="{D7CD8439-FD13-4529-BB26-2E8A9E94B419}" type="sibTrans" cxnId="{A852444B-8E22-408D-8FB4-56A16CF4B59F}">
      <dgm:prSet/>
      <dgm:spPr/>
      <dgm:t>
        <a:bodyPr/>
        <a:lstStyle/>
        <a:p>
          <a:endParaRPr lang="es-PE"/>
        </a:p>
      </dgm:t>
    </dgm:pt>
    <dgm:pt modelId="{F3978CAE-F1C5-40D3-90DF-BA129C5D18D3}">
      <dgm:prSet phldrT="[Texto]"/>
      <dgm:spPr/>
      <dgm:t>
        <a:bodyPr/>
        <a:lstStyle/>
        <a:p>
          <a:r>
            <a:rPr lang="es-PE" dirty="0"/>
            <a:t>Ejecutar: </a:t>
          </a:r>
        </a:p>
        <a:p>
          <a:r>
            <a:rPr lang="es-PE" dirty="0"/>
            <a:t>ET y Obra</a:t>
          </a:r>
        </a:p>
      </dgm:t>
    </dgm:pt>
    <dgm:pt modelId="{A012F297-D6DB-4138-BE41-04E46A4682D8}" type="parTrans" cxnId="{04FDF590-DD7C-435A-95AC-6A19BD3DA5BB}">
      <dgm:prSet/>
      <dgm:spPr/>
      <dgm:t>
        <a:bodyPr/>
        <a:lstStyle/>
        <a:p>
          <a:endParaRPr lang="es-PE"/>
        </a:p>
      </dgm:t>
    </dgm:pt>
    <dgm:pt modelId="{AD20C1F3-45E1-49D8-A392-00FD62103F66}" type="sibTrans" cxnId="{04FDF590-DD7C-435A-95AC-6A19BD3DA5BB}">
      <dgm:prSet/>
      <dgm:spPr/>
      <dgm:t>
        <a:bodyPr/>
        <a:lstStyle/>
        <a:p>
          <a:endParaRPr lang="es-PE"/>
        </a:p>
      </dgm:t>
    </dgm:pt>
    <dgm:pt modelId="{F480DD94-6FA2-4209-8FEA-3C62EF8FE7E2}">
      <dgm:prSet phldrT="[Texto]"/>
      <dgm:spPr/>
      <dgm:t>
        <a:bodyPr/>
        <a:lstStyle/>
        <a:p>
          <a:r>
            <a:rPr lang="es-PE" dirty="0"/>
            <a:t>Unidad de Estudios y Proyecto.</a:t>
          </a:r>
        </a:p>
      </dgm:t>
    </dgm:pt>
    <dgm:pt modelId="{A79F221E-AD61-47CB-8331-D6C550B82FA8}" type="parTrans" cxnId="{28F30EC4-96BF-4F34-9699-228C4150ABF3}">
      <dgm:prSet/>
      <dgm:spPr/>
      <dgm:t>
        <a:bodyPr/>
        <a:lstStyle/>
        <a:p>
          <a:endParaRPr lang="es-PE"/>
        </a:p>
      </dgm:t>
    </dgm:pt>
    <dgm:pt modelId="{B354B84D-C31B-4EE5-9394-2262BF019753}" type="sibTrans" cxnId="{28F30EC4-96BF-4F34-9699-228C4150ABF3}">
      <dgm:prSet/>
      <dgm:spPr/>
      <dgm:t>
        <a:bodyPr/>
        <a:lstStyle/>
        <a:p>
          <a:endParaRPr lang="es-PE"/>
        </a:p>
      </dgm:t>
    </dgm:pt>
    <dgm:pt modelId="{03C0D16D-834A-426D-8126-C85D3D6B8E0D}">
      <dgm:prSet phldrT="[Texto]"/>
      <dgm:spPr/>
      <dgm:t>
        <a:bodyPr/>
        <a:lstStyle/>
        <a:p>
          <a:r>
            <a:rPr lang="es-PE" dirty="0"/>
            <a:t>Supervisar Obra y liquidar </a:t>
          </a:r>
        </a:p>
      </dgm:t>
    </dgm:pt>
    <dgm:pt modelId="{F758C445-DB8B-4E3B-A9D3-7ABDA9D7501A}" type="parTrans" cxnId="{273D97BE-F25C-4654-84DC-FEB5EADFEF1E}">
      <dgm:prSet/>
      <dgm:spPr/>
      <dgm:t>
        <a:bodyPr/>
        <a:lstStyle/>
        <a:p>
          <a:endParaRPr lang="es-PE"/>
        </a:p>
      </dgm:t>
    </dgm:pt>
    <dgm:pt modelId="{6FF5E4CE-AB08-48C3-9A70-9976868814A4}" type="sibTrans" cxnId="{273D97BE-F25C-4654-84DC-FEB5EADFEF1E}">
      <dgm:prSet/>
      <dgm:spPr/>
      <dgm:t>
        <a:bodyPr/>
        <a:lstStyle/>
        <a:p>
          <a:endParaRPr lang="es-PE"/>
        </a:p>
      </dgm:t>
    </dgm:pt>
    <dgm:pt modelId="{27A31282-5433-4902-978C-1BDD16914570}">
      <dgm:prSet/>
      <dgm:spPr/>
      <dgm:t>
        <a:bodyPr/>
        <a:lstStyle/>
        <a:p>
          <a:r>
            <a:rPr lang="es-PE" dirty="0"/>
            <a:t>Oficina de Supervisión y Liquidación</a:t>
          </a:r>
        </a:p>
      </dgm:t>
    </dgm:pt>
    <dgm:pt modelId="{0509DDF1-AF7D-4010-9315-06F2DAF6C983}" type="parTrans" cxnId="{74372A0F-1853-4803-9720-F2AF673A4775}">
      <dgm:prSet/>
      <dgm:spPr/>
      <dgm:t>
        <a:bodyPr/>
        <a:lstStyle/>
        <a:p>
          <a:endParaRPr lang="es-PE"/>
        </a:p>
      </dgm:t>
    </dgm:pt>
    <dgm:pt modelId="{49FFC497-5519-4D24-9D9E-0ECF47D8CC36}" type="sibTrans" cxnId="{74372A0F-1853-4803-9720-F2AF673A4775}">
      <dgm:prSet/>
      <dgm:spPr/>
      <dgm:t>
        <a:bodyPr/>
        <a:lstStyle/>
        <a:p>
          <a:endParaRPr lang="es-PE"/>
        </a:p>
      </dgm:t>
    </dgm:pt>
    <dgm:pt modelId="{8A8E8211-40C8-4F1B-ADF1-F3289FBBECF0}">
      <dgm:prSet phldrT="[Texto]"/>
      <dgm:spPr/>
      <dgm:t>
        <a:bodyPr/>
        <a:lstStyle/>
        <a:p>
          <a:r>
            <a:rPr lang="es-PE" dirty="0"/>
            <a:t>UEI: OAD</a:t>
          </a:r>
        </a:p>
      </dgm:t>
    </dgm:pt>
    <dgm:pt modelId="{5EB830A9-E900-45AB-9B37-82A7C2BFE7C1}" type="parTrans" cxnId="{D2DE8673-A318-464A-817C-60E7747CF86E}">
      <dgm:prSet/>
      <dgm:spPr/>
      <dgm:t>
        <a:bodyPr/>
        <a:lstStyle/>
        <a:p>
          <a:endParaRPr lang="es-PE"/>
        </a:p>
      </dgm:t>
    </dgm:pt>
    <dgm:pt modelId="{BBD67629-FE3F-4460-847F-72EBF12F2504}" type="sibTrans" cxnId="{D2DE8673-A318-464A-817C-60E7747CF86E}">
      <dgm:prSet/>
      <dgm:spPr/>
      <dgm:t>
        <a:bodyPr/>
        <a:lstStyle/>
        <a:p>
          <a:endParaRPr lang="es-PE"/>
        </a:p>
      </dgm:t>
    </dgm:pt>
    <dgm:pt modelId="{198870FA-590D-4291-A577-0D59742E4EB9}">
      <dgm:prSet phldrT="[Texto]"/>
      <dgm:spPr>
        <a:solidFill>
          <a:srgbClr val="92D050">
            <a:alpha val="90000"/>
          </a:srgbClr>
        </a:solidFill>
      </dgm:spPr>
      <dgm:t>
        <a:bodyPr/>
        <a:lstStyle/>
        <a:p>
          <a:r>
            <a:rPr lang="es-PE" dirty="0"/>
            <a:t>Unidad Orgánica responsable</a:t>
          </a:r>
        </a:p>
      </dgm:t>
    </dgm:pt>
    <dgm:pt modelId="{DF78910B-C986-45A3-8648-E6460AE22B6C}" type="parTrans" cxnId="{FDF16243-AE60-402A-A6D5-A463ECE6A376}">
      <dgm:prSet/>
      <dgm:spPr/>
      <dgm:t>
        <a:bodyPr/>
        <a:lstStyle/>
        <a:p>
          <a:endParaRPr lang="es-PE"/>
        </a:p>
      </dgm:t>
    </dgm:pt>
    <dgm:pt modelId="{E3097D63-B85F-4D02-B0CB-AD98DED71D0C}" type="sibTrans" cxnId="{FDF16243-AE60-402A-A6D5-A463ECE6A376}">
      <dgm:prSet/>
      <dgm:spPr/>
      <dgm:t>
        <a:bodyPr/>
        <a:lstStyle/>
        <a:p>
          <a:endParaRPr lang="es-PE"/>
        </a:p>
      </dgm:t>
    </dgm:pt>
    <dgm:pt modelId="{00FC7CB3-A3A7-48EB-AD94-F4CA3708854F}">
      <dgm:prSet phldrT="[Texto]"/>
      <dgm:spPr>
        <a:solidFill>
          <a:srgbClr val="00B050"/>
        </a:solidFill>
      </dgm:spPr>
      <dgm:t>
        <a:bodyPr/>
        <a:lstStyle/>
        <a:p>
          <a:r>
            <a:rPr lang="es-PE" dirty="0"/>
            <a:t>Funciones</a:t>
          </a:r>
        </a:p>
        <a:p>
          <a:r>
            <a:rPr lang="es-PE" dirty="0"/>
            <a:t>Responsabilidades</a:t>
          </a:r>
        </a:p>
      </dgm:t>
    </dgm:pt>
    <dgm:pt modelId="{5A6615F7-8A5C-4467-8475-3D6617C98FF9}" type="parTrans" cxnId="{A49931B3-A990-41DF-B8B4-4989035692CC}">
      <dgm:prSet/>
      <dgm:spPr/>
      <dgm:t>
        <a:bodyPr/>
        <a:lstStyle/>
        <a:p>
          <a:endParaRPr lang="es-PE"/>
        </a:p>
      </dgm:t>
    </dgm:pt>
    <dgm:pt modelId="{1892C1DF-FD6C-4C95-A85D-E2E43076750B}" type="sibTrans" cxnId="{A49931B3-A990-41DF-B8B4-4989035692CC}">
      <dgm:prSet/>
      <dgm:spPr/>
      <dgm:t>
        <a:bodyPr/>
        <a:lstStyle/>
        <a:p>
          <a:endParaRPr lang="es-PE"/>
        </a:p>
      </dgm:t>
    </dgm:pt>
    <dgm:pt modelId="{2FF12538-CD32-4861-839A-493A9638BF9F}" type="pres">
      <dgm:prSet presAssocID="{99F5BAFB-5701-4586-894C-674E42FDEF8A}" presName="Name0" presStyleCnt="0">
        <dgm:presLayoutVars>
          <dgm:dir/>
          <dgm:animLvl val="lvl"/>
          <dgm:resizeHandles val="exact"/>
        </dgm:presLayoutVars>
      </dgm:prSet>
      <dgm:spPr/>
    </dgm:pt>
    <dgm:pt modelId="{B64D5119-6956-4B0C-AFB2-FC42C8B7C085}" type="pres">
      <dgm:prSet presAssocID="{00FC7CB3-A3A7-48EB-AD94-F4CA3708854F}" presName="composite" presStyleCnt="0"/>
      <dgm:spPr/>
    </dgm:pt>
    <dgm:pt modelId="{8E8C3874-69AB-47B5-A3F5-7FB7835745D3}" type="pres">
      <dgm:prSet presAssocID="{00FC7CB3-A3A7-48EB-AD94-F4CA3708854F}" presName="parTx" presStyleLbl="alignNode1" presStyleIdx="0" presStyleCnt="5">
        <dgm:presLayoutVars>
          <dgm:chMax val="0"/>
          <dgm:chPref val="0"/>
          <dgm:bulletEnabled val="1"/>
        </dgm:presLayoutVars>
      </dgm:prSet>
      <dgm:spPr/>
    </dgm:pt>
    <dgm:pt modelId="{D3223CD4-936C-4761-8CB1-D12F2218DA0F}" type="pres">
      <dgm:prSet presAssocID="{00FC7CB3-A3A7-48EB-AD94-F4CA3708854F}" presName="desTx" presStyleLbl="alignAccFollowNode1" presStyleIdx="0" presStyleCnt="5">
        <dgm:presLayoutVars>
          <dgm:bulletEnabled val="1"/>
        </dgm:presLayoutVars>
      </dgm:prSet>
      <dgm:spPr/>
    </dgm:pt>
    <dgm:pt modelId="{72D5CAFE-AB13-443D-9207-0E37A8E9D986}" type="pres">
      <dgm:prSet presAssocID="{1892C1DF-FD6C-4C95-A85D-E2E43076750B}" presName="space" presStyleCnt="0"/>
      <dgm:spPr/>
    </dgm:pt>
    <dgm:pt modelId="{48274164-594C-4AF8-BA3C-68022B54EA7B}" type="pres">
      <dgm:prSet presAssocID="{60C62100-34ED-4801-84B2-DA1D159204CC}" presName="composite" presStyleCnt="0"/>
      <dgm:spPr/>
    </dgm:pt>
    <dgm:pt modelId="{300A8DB6-BE95-4DD7-A361-4C9D59C9B125}" type="pres">
      <dgm:prSet presAssocID="{60C62100-34ED-4801-84B2-DA1D159204CC}" presName="parTx" presStyleLbl="alignNode1" presStyleIdx="1" presStyleCnt="5">
        <dgm:presLayoutVars>
          <dgm:chMax val="0"/>
          <dgm:chPref val="0"/>
          <dgm:bulletEnabled val="1"/>
        </dgm:presLayoutVars>
      </dgm:prSet>
      <dgm:spPr/>
    </dgm:pt>
    <dgm:pt modelId="{30F89F92-44C9-4235-BE10-8C7842E3771B}" type="pres">
      <dgm:prSet presAssocID="{60C62100-34ED-4801-84B2-DA1D159204CC}" presName="desTx" presStyleLbl="alignAccFollowNode1" presStyleIdx="1" presStyleCnt="5">
        <dgm:presLayoutVars>
          <dgm:bulletEnabled val="1"/>
        </dgm:presLayoutVars>
      </dgm:prSet>
      <dgm:spPr/>
    </dgm:pt>
    <dgm:pt modelId="{22328C6C-AC10-4408-A867-43B0B6E9D614}" type="pres">
      <dgm:prSet presAssocID="{3C375687-B3DB-4B99-AA19-A324D1174541}" presName="space" presStyleCnt="0"/>
      <dgm:spPr/>
    </dgm:pt>
    <dgm:pt modelId="{96D12DA5-D773-4B83-A0ED-47D7DF468F6B}" type="pres">
      <dgm:prSet presAssocID="{C67EF44F-8103-40AF-8061-E6E59DDF4DB5}" presName="composite" presStyleCnt="0"/>
      <dgm:spPr/>
    </dgm:pt>
    <dgm:pt modelId="{67F0AA51-7B00-4D7F-B8FC-22362A487736}" type="pres">
      <dgm:prSet presAssocID="{C67EF44F-8103-40AF-8061-E6E59DDF4DB5}" presName="parTx" presStyleLbl="alignNode1" presStyleIdx="2" presStyleCnt="5">
        <dgm:presLayoutVars>
          <dgm:chMax val="0"/>
          <dgm:chPref val="0"/>
          <dgm:bulletEnabled val="1"/>
        </dgm:presLayoutVars>
      </dgm:prSet>
      <dgm:spPr/>
    </dgm:pt>
    <dgm:pt modelId="{AFC0B0C6-42D7-4D6D-BCA5-284C65DBB2A6}" type="pres">
      <dgm:prSet presAssocID="{C67EF44F-8103-40AF-8061-E6E59DDF4DB5}" presName="desTx" presStyleLbl="alignAccFollowNode1" presStyleIdx="2" presStyleCnt="5">
        <dgm:presLayoutVars>
          <dgm:bulletEnabled val="1"/>
        </dgm:presLayoutVars>
      </dgm:prSet>
      <dgm:spPr/>
    </dgm:pt>
    <dgm:pt modelId="{B81C92F0-59CD-45C4-9A40-81C8A89D4744}" type="pres">
      <dgm:prSet presAssocID="{35790CE9-7390-4DFC-8BF2-4EA5AE791F07}" presName="space" presStyleCnt="0"/>
      <dgm:spPr/>
    </dgm:pt>
    <dgm:pt modelId="{ACE04BB1-EEAF-40E0-8FA1-8804B763444A}" type="pres">
      <dgm:prSet presAssocID="{F3978CAE-F1C5-40D3-90DF-BA129C5D18D3}" presName="composite" presStyleCnt="0"/>
      <dgm:spPr/>
    </dgm:pt>
    <dgm:pt modelId="{09314F82-2D70-4C30-950A-990AC24CC019}" type="pres">
      <dgm:prSet presAssocID="{F3978CAE-F1C5-40D3-90DF-BA129C5D18D3}" presName="parTx" presStyleLbl="alignNode1" presStyleIdx="3" presStyleCnt="5">
        <dgm:presLayoutVars>
          <dgm:chMax val="0"/>
          <dgm:chPref val="0"/>
          <dgm:bulletEnabled val="1"/>
        </dgm:presLayoutVars>
      </dgm:prSet>
      <dgm:spPr/>
    </dgm:pt>
    <dgm:pt modelId="{2DFF975E-A699-4C0E-92A8-6C37FC038F5D}" type="pres">
      <dgm:prSet presAssocID="{F3978CAE-F1C5-40D3-90DF-BA129C5D18D3}" presName="desTx" presStyleLbl="alignAccFollowNode1" presStyleIdx="3" presStyleCnt="5">
        <dgm:presLayoutVars>
          <dgm:bulletEnabled val="1"/>
        </dgm:presLayoutVars>
      </dgm:prSet>
      <dgm:spPr/>
    </dgm:pt>
    <dgm:pt modelId="{28E23911-2C9B-44F1-978E-F82A15EE240E}" type="pres">
      <dgm:prSet presAssocID="{AD20C1F3-45E1-49D8-A392-00FD62103F66}" presName="space" presStyleCnt="0"/>
      <dgm:spPr/>
    </dgm:pt>
    <dgm:pt modelId="{B5908800-EE07-495C-961C-A50C51CC62D8}" type="pres">
      <dgm:prSet presAssocID="{03C0D16D-834A-426D-8126-C85D3D6B8E0D}" presName="composite" presStyleCnt="0"/>
      <dgm:spPr/>
    </dgm:pt>
    <dgm:pt modelId="{F29FBE1D-B0E0-4FE8-979F-F75C720753BB}" type="pres">
      <dgm:prSet presAssocID="{03C0D16D-834A-426D-8126-C85D3D6B8E0D}" presName="parTx" presStyleLbl="alignNode1" presStyleIdx="4" presStyleCnt="5">
        <dgm:presLayoutVars>
          <dgm:chMax val="0"/>
          <dgm:chPref val="0"/>
          <dgm:bulletEnabled val="1"/>
        </dgm:presLayoutVars>
      </dgm:prSet>
      <dgm:spPr/>
    </dgm:pt>
    <dgm:pt modelId="{CC448FE1-B755-4467-9948-B118363C31EA}" type="pres">
      <dgm:prSet presAssocID="{03C0D16D-834A-426D-8126-C85D3D6B8E0D}" presName="desTx" presStyleLbl="alignAccFollowNode1" presStyleIdx="4" presStyleCnt="5">
        <dgm:presLayoutVars>
          <dgm:bulletEnabled val="1"/>
        </dgm:presLayoutVars>
      </dgm:prSet>
      <dgm:spPr/>
    </dgm:pt>
  </dgm:ptLst>
  <dgm:cxnLst>
    <dgm:cxn modelId="{A84BED05-2FE7-4EBB-95BC-B0854E30FAA6}" type="presOf" srcId="{03C0D16D-834A-426D-8126-C85D3D6B8E0D}" destId="{F29FBE1D-B0E0-4FE8-979F-F75C720753BB}" srcOrd="0" destOrd="0" presId="urn:microsoft.com/office/officeart/2005/8/layout/hList1"/>
    <dgm:cxn modelId="{74372A0F-1853-4803-9720-F2AF673A4775}" srcId="{03C0D16D-834A-426D-8126-C85D3D6B8E0D}" destId="{27A31282-5433-4902-978C-1BDD16914570}" srcOrd="0" destOrd="0" parTransId="{0509DDF1-AF7D-4010-9315-06F2DAF6C983}" sibTransId="{49FFC497-5519-4D24-9D9E-0ECF47D8CC36}"/>
    <dgm:cxn modelId="{AB3CB812-5E2E-4397-84F5-8F3717AB2B2E}" type="presOf" srcId="{C67EF44F-8103-40AF-8061-E6E59DDF4DB5}" destId="{67F0AA51-7B00-4D7F-B8FC-22362A487736}" srcOrd="0" destOrd="0" presId="urn:microsoft.com/office/officeart/2005/8/layout/hList1"/>
    <dgm:cxn modelId="{1671961F-0974-45EA-863F-9DFB28CCF55C}" type="presOf" srcId="{60C62100-34ED-4801-84B2-DA1D159204CC}" destId="{300A8DB6-BE95-4DD7-A361-4C9D59C9B125}" srcOrd="0" destOrd="0" presId="urn:microsoft.com/office/officeart/2005/8/layout/hList1"/>
    <dgm:cxn modelId="{FDF16243-AE60-402A-A6D5-A463ECE6A376}" srcId="{00FC7CB3-A3A7-48EB-AD94-F4CA3708854F}" destId="{198870FA-590D-4291-A577-0D59742E4EB9}" srcOrd="0" destOrd="0" parTransId="{DF78910B-C986-45A3-8648-E6460AE22B6C}" sibTransId="{E3097D63-B85F-4D02-B0CB-AD98DED71D0C}"/>
    <dgm:cxn modelId="{4A3F9945-E56E-4A28-986D-991A67A498DB}" type="presOf" srcId="{F3978CAE-F1C5-40D3-90DF-BA129C5D18D3}" destId="{09314F82-2D70-4C30-950A-990AC24CC019}" srcOrd="0" destOrd="0" presId="urn:microsoft.com/office/officeart/2005/8/layout/hList1"/>
    <dgm:cxn modelId="{A852444B-8E22-408D-8FB4-56A16CF4B59F}" srcId="{C67EF44F-8103-40AF-8061-E6E59DDF4DB5}" destId="{FA6906C6-57FD-4DE7-95B4-20F7C0792B7F}" srcOrd="1" destOrd="0" parTransId="{3490BC99-73E0-468F-97D2-B30755CD3DFD}" sibTransId="{D7CD8439-FD13-4529-BB26-2E8A9E94B419}"/>
    <dgm:cxn modelId="{04EBFD72-6DDE-4896-B3A5-7701F7F47C3E}" type="presOf" srcId="{00FC7CB3-A3A7-48EB-AD94-F4CA3708854F}" destId="{8E8C3874-69AB-47B5-A3F5-7FB7835745D3}" srcOrd="0" destOrd="0" presId="urn:microsoft.com/office/officeart/2005/8/layout/hList1"/>
    <dgm:cxn modelId="{D2DE8673-A318-464A-817C-60E7747CF86E}" srcId="{F3978CAE-F1C5-40D3-90DF-BA129C5D18D3}" destId="{8A8E8211-40C8-4F1B-ADF1-F3289FBBECF0}" srcOrd="1" destOrd="0" parTransId="{5EB830A9-E900-45AB-9B37-82A7C2BFE7C1}" sibTransId="{BBD67629-FE3F-4460-847F-72EBF12F2504}"/>
    <dgm:cxn modelId="{73A46674-3419-4AA9-9A51-0552B8745467}" type="presOf" srcId="{5D01AC35-44D5-40AC-9057-3D15EF2AA02B}" destId="{AFC0B0C6-42D7-4D6D-BCA5-284C65DBB2A6}" srcOrd="0" destOrd="0" presId="urn:microsoft.com/office/officeart/2005/8/layout/hList1"/>
    <dgm:cxn modelId="{40FA5456-5B44-45F5-B09F-B34F4E865FD3}" type="presOf" srcId="{27A31282-5433-4902-978C-1BDD16914570}" destId="{CC448FE1-B755-4467-9948-B118363C31EA}" srcOrd="0" destOrd="0" presId="urn:microsoft.com/office/officeart/2005/8/layout/hList1"/>
    <dgm:cxn modelId="{FAAC287A-E2CA-4FF3-A2ED-FE9E61AF21B8}" type="presOf" srcId="{99F5BAFB-5701-4586-894C-674E42FDEF8A}" destId="{2FF12538-CD32-4861-839A-493A9638BF9F}" srcOrd="0" destOrd="0" presId="urn:microsoft.com/office/officeart/2005/8/layout/hList1"/>
    <dgm:cxn modelId="{B52BE38E-1D6A-495E-8C40-55F5D627D1C8}" type="presOf" srcId="{198870FA-590D-4291-A577-0D59742E4EB9}" destId="{D3223CD4-936C-4761-8CB1-D12F2218DA0F}" srcOrd="0" destOrd="0" presId="urn:microsoft.com/office/officeart/2005/8/layout/hList1"/>
    <dgm:cxn modelId="{04FDF590-DD7C-435A-95AC-6A19BD3DA5BB}" srcId="{99F5BAFB-5701-4586-894C-674E42FDEF8A}" destId="{F3978CAE-F1C5-40D3-90DF-BA129C5D18D3}" srcOrd="3" destOrd="0" parTransId="{A012F297-D6DB-4138-BE41-04E46A4682D8}" sibTransId="{AD20C1F3-45E1-49D8-A392-00FD62103F66}"/>
    <dgm:cxn modelId="{A49931B3-A990-41DF-B8B4-4989035692CC}" srcId="{99F5BAFB-5701-4586-894C-674E42FDEF8A}" destId="{00FC7CB3-A3A7-48EB-AD94-F4CA3708854F}" srcOrd="0" destOrd="0" parTransId="{5A6615F7-8A5C-4467-8475-3D6617C98FF9}" sibTransId="{1892C1DF-FD6C-4C95-A85D-E2E43076750B}"/>
    <dgm:cxn modelId="{8E9ED0B5-E182-4A5B-A0AC-026D1DF3F4E1}" type="presOf" srcId="{FA6906C6-57FD-4DE7-95B4-20F7C0792B7F}" destId="{AFC0B0C6-42D7-4D6D-BCA5-284C65DBB2A6}" srcOrd="0" destOrd="1" presId="urn:microsoft.com/office/officeart/2005/8/layout/hList1"/>
    <dgm:cxn modelId="{273D97BE-F25C-4654-84DC-FEB5EADFEF1E}" srcId="{99F5BAFB-5701-4586-894C-674E42FDEF8A}" destId="{03C0D16D-834A-426D-8126-C85D3D6B8E0D}" srcOrd="4" destOrd="0" parTransId="{F758C445-DB8B-4E3B-A9D3-7ABDA9D7501A}" sibTransId="{6FF5E4CE-AB08-48C3-9A70-9976868814A4}"/>
    <dgm:cxn modelId="{C1780AC1-AF08-4E07-9F72-17EAF6D49273}" srcId="{99F5BAFB-5701-4586-894C-674E42FDEF8A}" destId="{60C62100-34ED-4801-84B2-DA1D159204CC}" srcOrd="1" destOrd="0" parTransId="{A4E7F80F-C82D-4FFA-87B5-D75E5AF21945}" sibTransId="{3C375687-B3DB-4B99-AA19-A324D1174541}"/>
    <dgm:cxn modelId="{28F30EC4-96BF-4F34-9699-228C4150ABF3}" srcId="{F3978CAE-F1C5-40D3-90DF-BA129C5D18D3}" destId="{F480DD94-6FA2-4209-8FEA-3C62EF8FE7E2}" srcOrd="0" destOrd="0" parTransId="{A79F221E-AD61-47CB-8331-D6C550B82FA8}" sibTransId="{B354B84D-C31B-4EE5-9394-2262BF019753}"/>
    <dgm:cxn modelId="{141E41C5-F375-4076-BD01-F66BA7FD6355}" type="presOf" srcId="{8A8E8211-40C8-4F1B-ADF1-F3289FBBECF0}" destId="{2DFF975E-A699-4C0E-92A8-6C37FC038F5D}" srcOrd="0" destOrd="1" presId="urn:microsoft.com/office/officeart/2005/8/layout/hList1"/>
    <dgm:cxn modelId="{4A5884D2-7D3D-42CD-9CF0-31221BE78377}" srcId="{99F5BAFB-5701-4586-894C-674E42FDEF8A}" destId="{C67EF44F-8103-40AF-8061-E6E59DDF4DB5}" srcOrd="2" destOrd="0" parTransId="{9251F5E1-6BE6-412B-8FC2-AF35CE8BB1DB}" sibTransId="{35790CE9-7390-4DFC-8BF2-4EA5AE791F07}"/>
    <dgm:cxn modelId="{D59E3CD3-52A5-4ADA-B885-73EC50A9368D}" srcId="{C67EF44F-8103-40AF-8061-E6E59DDF4DB5}" destId="{5D01AC35-44D5-40AC-9057-3D15EF2AA02B}" srcOrd="0" destOrd="0" parTransId="{BFEE8B7B-CEAC-48A4-8A07-93B566F53242}" sibTransId="{69258E28-7C80-4651-A1A5-6A9B9C3D4C47}"/>
    <dgm:cxn modelId="{79C33CEB-D96B-4F57-8D3B-1CC5BE01585E}" type="presOf" srcId="{95C2D276-599F-4D1D-984F-AB90BCA131F4}" destId="{30F89F92-44C9-4235-BE10-8C7842E3771B}" srcOrd="0" destOrd="0" presId="urn:microsoft.com/office/officeart/2005/8/layout/hList1"/>
    <dgm:cxn modelId="{352618F3-8810-4578-BD34-720C4737DD09}" srcId="{60C62100-34ED-4801-84B2-DA1D159204CC}" destId="{95C2D276-599F-4D1D-984F-AB90BCA131F4}" srcOrd="0" destOrd="0" parTransId="{B66B15D7-B568-47E3-A15B-35E025E18809}" sibTransId="{40B2F5B3-751A-42EB-A13E-727452A10DEB}"/>
    <dgm:cxn modelId="{10DA9BFF-16E8-40F9-B447-1FE0A233AFE3}" type="presOf" srcId="{F480DD94-6FA2-4209-8FEA-3C62EF8FE7E2}" destId="{2DFF975E-A699-4C0E-92A8-6C37FC038F5D}" srcOrd="0" destOrd="0" presId="urn:microsoft.com/office/officeart/2005/8/layout/hList1"/>
    <dgm:cxn modelId="{775E64DD-5059-48BD-AB71-2AEC7862B5EF}" type="presParOf" srcId="{2FF12538-CD32-4861-839A-493A9638BF9F}" destId="{B64D5119-6956-4B0C-AFB2-FC42C8B7C085}" srcOrd="0" destOrd="0" presId="urn:microsoft.com/office/officeart/2005/8/layout/hList1"/>
    <dgm:cxn modelId="{D675695C-7113-4BAD-BEF0-EA015555FFB8}" type="presParOf" srcId="{B64D5119-6956-4B0C-AFB2-FC42C8B7C085}" destId="{8E8C3874-69AB-47B5-A3F5-7FB7835745D3}" srcOrd="0" destOrd="0" presId="urn:microsoft.com/office/officeart/2005/8/layout/hList1"/>
    <dgm:cxn modelId="{C4BB3564-CF10-4D85-A159-D40CC0397E18}" type="presParOf" srcId="{B64D5119-6956-4B0C-AFB2-FC42C8B7C085}" destId="{D3223CD4-936C-4761-8CB1-D12F2218DA0F}" srcOrd="1" destOrd="0" presId="urn:microsoft.com/office/officeart/2005/8/layout/hList1"/>
    <dgm:cxn modelId="{280912D0-B041-4992-8F1A-ED5C55F8292D}" type="presParOf" srcId="{2FF12538-CD32-4861-839A-493A9638BF9F}" destId="{72D5CAFE-AB13-443D-9207-0E37A8E9D986}" srcOrd="1" destOrd="0" presId="urn:microsoft.com/office/officeart/2005/8/layout/hList1"/>
    <dgm:cxn modelId="{FE1CFF9F-A995-4C6A-AB96-C038C1544B0C}" type="presParOf" srcId="{2FF12538-CD32-4861-839A-493A9638BF9F}" destId="{48274164-594C-4AF8-BA3C-68022B54EA7B}" srcOrd="2" destOrd="0" presId="urn:microsoft.com/office/officeart/2005/8/layout/hList1"/>
    <dgm:cxn modelId="{D86DFE27-88EA-45E3-9D06-854F9F55FB7D}" type="presParOf" srcId="{48274164-594C-4AF8-BA3C-68022B54EA7B}" destId="{300A8DB6-BE95-4DD7-A361-4C9D59C9B125}" srcOrd="0" destOrd="0" presId="urn:microsoft.com/office/officeart/2005/8/layout/hList1"/>
    <dgm:cxn modelId="{0354E691-879A-4FF5-AE19-8EB192AC10CA}" type="presParOf" srcId="{48274164-594C-4AF8-BA3C-68022B54EA7B}" destId="{30F89F92-44C9-4235-BE10-8C7842E3771B}" srcOrd="1" destOrd="0" presId="urn:microsoft.com/office/officeart/2005/8/layout/hList1"/>
    <dgm:cxn modelId="{B97CCDC3-3605-4771-BBD5-003029BF2226}" type="presParOf" srcId="{2FF12538-CD32-4861-839A-493A9638BF9F}" destId="{22328C6C-AC10-4408-A867-43B0B6E9D614}" srcOrd="3" destOrd="0" presId="urn:microsoft.com/office/officeart/2005/8/layout/hList1"/>
    <dgm:cxn modelId="{84A6631A-0944-4826-83F9-04CDC94022FB}" type="presParOf" srcId="{2FF12538-CD32-4861-839A-493A9638BF9F}" destId="{96D12DA5-D773-4B83-A0ED-47D7DF468F6B}" srcOrd="4" destOrd="0" presId="urn:microsoft.com/office/officeart/2005/8/layout/hList1"/>
    <dgm:cxn modelId="{AFF5B192-1EB0-4389-9B96-D2E8E5B2AE73}" type="presParOf" srcId="{96D12DA5-D773-4B83-A0ED-47D7DF468F6B}" destId="{67F0AA51-7B00-4D7F-B8FC-22362A487736}" srcOrd="0" destOrd="0" presId="urn:microsoft.com/office/officeart/2005/8/layout/hList1"/>
    <dgm:cxn modelId="{734DBE29-EF0F-42C6-84B6-4E38E3F2C267}" type="presParOf" srcId="{96D12DA5-D773-4B83-A0ED-47D7DF468F6B}" destId="{AFC0B0C6-42D7-4D6D-BCA5-284C65DBB2A6}" srcOrd="1" destOrd="0" presId="urn:microsoft.com/office/officeart/2005/8/layout/hList1"/>
    <dgm:cxn modelId="{C99B9351-CE76-40CC-B12D-8E4A7F81859F}" type="presParOf" srcId="{2FF12538-CD32-4861-839A-493A9638BF9F}" destId="{B81C92F0-59CD-45C4-9A40-81C8A89D4744}" srcOrd="5" destOrd="0" presId="urn:microsoft.com/office/officeart/2005/8/layout/hList1"/>
    <dgm:cxn modelId="{43589A76-E65D-49B1-BA22-A4AC72AF2DC5}" type="presParOf" srcId="{2FF12538-CD32-4861-839A-493A9638BF9F}" destId="{ACE04BB1-EEAF-40E0-8FA1-8804B763444A}" srcOrd="6" destOrd="0" presId="urn:microsoft.com/office/officeart/2005/8/layout/hList1"/>
    <dgm:cxn modelId="{B326E17F-9E66-4A04-8C72-FAE9344B15AD}" type="presParOf" srcId="{ACE04BB1-EEAF-40E0-8FA1-8804B763444A}" destId="{09314F82-2D70-4C30-950A-990AC24CC019}" srcOrd="0" destOrd="0" presId="urn:microsoft.com/office/officeart/2005/8/layout/hList1"/>
    <dgm:cxn modelId="{DBFF364A-05C9-4C67-BCB5-51F9E16197F9}" type="presParOf" srcId="{ACE04BB1-EEAF-40E0-8FA1-8804B763444A}" destId="{2DFF975E-A699-4C0E-92A8-6C37FC038F5D}" srcOrd="1" destOrd="0" presId="urn:microsoft.com/office/officeart/2005/8/layout/hList1"/>
    <dgm:cxn modelId="{A5D4B157-BDEC-4D5E-A6AC-2E5104B71B72}" type="presParOf" srcId="{2FF12538-CD32-4861-839A-493A9638BF9F}" destId="{28E23911-2C9B-44F1-978E-F82A15EE240E}" srcOrd="7" destOrd="0" presId="urn:microsoft.com/office/officeart/2005/8/layout/hList1"/>
    <dgm:cxn modelId="{5CC1188E-803C-4CE0-9593-54549636781D}" type="presParOf" srcId="{2FF12538-CD32-4861-839A-493A9638BF9F}" destId="{B5908800-EE07-495C-961C-A50C51CC62D8}" srcOrd="8" destOrd="0" presId="urn:microsoft.com/office/officeart/2005/8/layout/hList1"/>
    <dgm:cxn modelId="{C3E23E34-253E-42B8-8BA2-AD4383886B72}" type="presParOf" srcId="{B5908800-EE07-495C-961C-A50C51CC62D8}" destId="{F29FBE1D-B0E0-4FE8-979F-F75C720753BB}" srcOrd="0" destOrd="0" presId="urn:microsoft.com/office/officeart/2005/8/layout/hList1"/>
    <dgm:cxn modelId="{35B822B1-4B4D-4546-8C9F-DFA0EB5CF734}" type="presParOf" srcId="{B5908800-EE07-495C-961C-A50C51CC62D8}" destId="{CC448FE1-B755-4467-9948-B118363C31EA}"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FC8E1F-08C1-430D-986F-BFB2CFF018F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PE"/>
        </a:p>
      </dgm:t>
    </dgm:pt>
    <dgm:pt modelId="{19671080-4A43-4822-B792-1C2B6E29F7CE}">
      <dgm:prSet phldrT="[Texto]" custT="1"/>
      <dgm:spPr/>
      <dgm:t>
        <a:bodyPr/>
        <a:lstStyle/>
        <a:p>
          <a:r>
            <a:rPr lang="es-PE" sz="4000" dirty="0"/>
            <a:t>UEI</a:t>
          </a:r>
        </a:p>
      </dgm:t>
    </dgm:pt>
    <dgm:pt modelId="{D6A10C7B-B7A7-4DC8-9200-E591BF6D1996}" type="parTrans" cxnId="{89DE2B89-8887-44B0-95D5-68BB1D90819D}">
      <dgm:prSet/>
      <dgm:spPr/>
      <dgm:t>
        <a:bodyPr/>
        <a:lstStyle/>
        <a:p>
          <a:endParaRPr lang="es-PE"/>
        </a:p>
      </dgm:t>
    </dgm:pt>
    <dgm:pt modelId="{08A6EB46-3283-4316-8F9C-94FCFAF505CC}" type="sibTrans" cxnId="{89DE2B89-8887-44B0-95D5-68BB1D90819D}">
      <dgm:prSet/>
      <dgm:spPr/>
      <dgm:t>
        <a:bodyPr/>
        <a:lstStyle/>
        <a:p>
          <a:endParaRPr lang="es-PE"/>
        </a:p>
      </dgm:t>
    </dgm:pt>
    <dgm:pt modelId="{922BA9F0-ACCE-4A14-8B34-8D8926A2474C}">
      <dgm:prSet phldrT="[Texto]" custT="1"/>
      <dgm:spPr/>
      <dgm:t>
        <a:bodyPr/>
        <a:lstStyle/>
        <a:p>
          <a:r>
            <a:rPr lang="es-PE" sz="4000" dirty="0"/>
            <a:t>Invierte (*)</a:t>
          </a:r>
        </a:p>
      </dgm:t>
    </dgm:pt>
    <dgm:pt modelId="{48A9A8F9-7D10-4956-AFC9-03080A3E6F7D}" type="parTrans" cxnId="{B7A477FA-634B-4922-9E4A-92CADEF5B78C}">
      <dgm:prSet/>
      <dgm:spPr/>
      <dgm:t>
        <a:bodyPr/>
        <a:lstStyle/>
        <a:p>
          <a:endParaRPr lang="es-PE"/>
        </a:p>
      </dgm:t>
    </dgm:pt>
    <dgm:pt modelId="{FA16E0B5-F82C-4E2C-9D9F-E59C93787C1A}" type="sibTrans" cxnId="{B7A477FA-634B-4922-9E4A-92CADEF5B78C}">
      <dgm:prSet/>
      <dgm:spPr/>
      <dgm:t>
        <a:bodyPr/>
        <a:lstStyle/>
        <a:p>
          <a:endParaRPr lang="es-PE"/>
        </a:p>
      </dgm:t>
    </dgm:pt>
    <dgm:pt modelId="{61ED68DA-505E-4CC8-B899-8D0314DE8870}">
      <dgm:prSet phldrT="[Texto]" custT="1"/>
      <dgm:spPr/>
      <dgm:t>
        <a:bodyPr/>
        <a:lstStyle/>
        <a:p>
          <a:r>
            <a:rPr lang="es-PE" sz="4000" dirty="0"/>
            <a:t>OAD</a:t>
          </a:r>
        </a:p>
      </dgm:t>
    </dgm:pt>
    <dgm:pt modelId="{89EF79B8-0BCF-454A-BB39-22BA678458F0}" type="parTrans" cxnId="{303E700F-D635-41F4-BC3D-A1590815F2F4}">
      <dgm:prSet/>
      <dgm:spPr/>
      <dgm:t>
        <a:bodyPr/>
        <a:lstStyle/>
        <a:p>
          <a:endParaRPr lang="es-PE"/>
        </a:p>
      </dgm:t>
    </dgm:pt>
    <dgm:pt modelId="{00CA421A-4D9B-4918-AD10-78536AC58B0A}" type="sibTrans" cxnId="{303E700F-D635-41F4-BC3D-A1590815F2F4}">
      <dgm:prSet/>
      <dgm:spPr/>
      <dgm:t>
        <a:bodyPr/>
        <a:lstStyle/>
        <a:p>
          <a:endParaRPr lang="es-PE"/>
        </a:p>
      </dgm:t>
    </dgm:pt>
    <dgm:pt modelId="{BB5A4A69-7F2D-4357-9196-3EAEEE18E31A}">
      <dgm:prSet phldrT="[Texto]" custT="1"/>
      <dgm:spPr/>
      <dgm:t>
        <a:bodyPr/>
        <a:lstStyle/>
        <a:p>
          <a:r>
            <a:rPr lang="es-PE" sz="4000" dirty="0"/>
            <a:t>Directiva AD</a:t>
          </a:r>
        </a:p>
      </dgm:t>
    </dgm:pt>
    <dgm:pt modelId="{7F86C880-E055-42B9-820E-2A7E0F120245}" type="parTrans" cxnId="{F828C12B-B42F-4C26-B831-B4F2D4449BDE}">
      <dgm:prSet/>
      <dgm:spPr/>
      <dgm:t>
        <a:bodyPr/>
        <a:lstStyle/>
        <a:p>
          <a:endParaRPr lang="es-PE"/>
        </a:p>
      </dgm:t>
    </dgm:pt>
    <dgm:pt modelId="{F24D6FB2-70A7-4950-9A0C-4BAE14651CBE}" type="sibTrans" cxnId="{F828C12B-B42F-4C26-B831-B4F2D4449BDE}">
      <dgm:prSet/>
      <dgm:spPr/>
      <dgm:t>
        <a:bodyPr/>
        <a:lstStyle/>
        <a:p>
          <a:endParaRPr lang="es-PE"/>
        </a:p>
      </dgm:t>
    </dgm:pt>
    <dgm:pt modelId="{3ACCA352-6007-45FF-9CBA-2866C200EE6D}">
      <dgm:prSet phldrT="[Texto]" custT="1"/>
      <dgm:spPr/>
      <dgm:t>
        <a:bodyPr/>
        <a:lstStyle/>
        <a:p>
          <a:r>
            <a:rPr lang="es-PE" sz="4000" dirty="0"/>
            <a:t>LCE</a:t>
          </a:r>
        </a:p>
      </dgm:t>
    </dgm:pt>
    <dgm:pt modelId="{0C8C9DB0-BA76-4E01-A08F-4B9D18F53C1C}" type="parTrans" cxnId="{7B3AA1BA-564B-4101-A0C6-63ACA6DD79BC}">
      <dgm:prSet/>
      <dgm:spPr/>
      <dgm:t>
        <a:bodyPr/>
        <a:lstStyle/>
        <a:p>
          <a:endParaRPr lang="es-PE"/>
        </a:p>
      </dgm:t>
    </dgm:pt>
    <dgm:pt modelId="{A5924CFC-DF01-4D17-B3FE-BB434371E195}" type="sibTrans" cxnId="{7B3AA1BA-564B-4101-A0C6-63ACA6DD79BC}">
      <dgm:prSet/>
      <dgm:spPr/>
      <dgm:t>
        <a:bodyPr/>
        <a:lstStyle/>
        <a:p>
          <a:endParaRPr lang="es-PE"/>
        </a:p>
      </dgm:t>
    </dgm:pt>
    <dgm:pt modelId="{B61E9070-3394-4817-B601-C25A8DAAF347}">
      <dgm:prSet phldrT="[Texto]" custT="1"/>
      <dgm:spPr/>
      <dgm:t>
        <a:bodyPr/>
        <a:lstStyle/>
        <a:p>
          <a:r>
            <a:rPr lang="es-PE" sz="4000" dirty="0"/>
            <a:t>Área Usuaria</a:t>
          </a:r>
        </a:p>
      </dgm:t>
    </dgm:pt>
    <dgm:pt modelId="{67426FFF-3354-4D8B-A2DF-7F98B78DB284}" type="parTrans" cxnId="{FF4CE249-6F62-45F8-9E34-9851255AEE13}">
      <dgm:prSet/>
      <dgm:spPr/>
      <dgm:t>
        <a:bodyPr/>
        <a:lstStyle/>
        <a:p>
          <a:endParaRPr lang="es-PE"/>
        </a:p>
      </dgm:t>
    </dgm:pt>
    <dgm:pt modelId="{E8FE80DA-994F-4B0E-ADC3-333EA127B507}" type="sibTrans" cxnId="{FF4CE249-6F62-45F8-9E34-9851255AEE13}">
      <dgm:prSet/>
      <dgm:spPr/>
      <dgm:t>
        <a:bodyPr/>
        <a:lstStyle/>
        <a:p>
          <a:endParaRPr lang="es-PE"/>
        </a:p>
      </dgm:t>
    </dgm:pt>
    <dgm:pt modelId="{5C3451C6-9520-4245-BD7C-3E0A7C1D7E0E}" type="pres">
      <dgm:prSet presAssocID="{3EFC8E1F-08C1-430D-986F-BFB2CFF018F3}" presName="diagram" presStyleCnt="0">
        <dgm:presLayoutVars>
          <dgm:chPref val="1"/>
          <dgm:dir/>
          <dgm:animOne val="branch"/>
          <dgm:animLvl val="lvl"/>
          <dgm:resizeHandles/>
        </dgm:presLayoutVars>
      </dgm:prSet>
      <dgm:spPr/>
    </dgm:pt>
    <dgm:pt modelId="{73F3E9A6-8C6F-47A9-A53D-FC5EC1251412}" type="pres">
      <dgm:prSet presAssocID="{19671080-4A43-4822-B792-1C2B6E29F7CE}" presName="root" presStyleCnt="0"/>
      <dgm:spPr/>
    </dgm:pt>
    <dgm:pt modelId="{C2A82712-5BA2-4C4F-B1C5-A42E95856CD0}" type="pres">
      <dgm:prSet presAssocID="{19671080-4A43-4822-B792-1C2B6E29F7CE}" presName="rootComposite" presStyleCnt="0"/>
      <dgm:spPr/>
    </dgm:pt>
    <dgm:pt modelId="{9F33112B-9172-4851-96DA-F0F96C83F45B}" type="pres">
      <dgm:prSet presAssocID="{19671080-4A43-4822-B792-1C2B6E29F7CE}" presName="rootText" presStyleLbl="node1" presStyleIdx="0" presStyleCnt="3" custScaleY="59419"/>
      <dgm:spPr/>
    </dgm:pt>
    <dgm:pt modelId="{12246C81-2B89-4976-AD85-D55CFD929FD2}" type="pres">
      <dgm:prSet presAssocID="{19671080-4A43-4822-B792-1C2B6E29F7CE}" presName="rootConnector" presStyleLbl="node1" presStyleIdx="0" presStyleCnt="3"/>
      <dgm:spPr/>
    </dgm:pt>
    <dgm:pt modelId="{092CC42D-1E2C-453C-955D-AFA9558007BD}" type="pres">
      <dgm:prSet presAssocID="{19671080-4A43-4822-B792-1C2B6E29F7CE}" presName="childShape" presStyleCnt="0"/>
      <dgm:spPr/>
    </dgm:pt>
    <dgm:pt modelId="{6B918ABD-B4CB-4442-A344-621557E01BA4}" type="pres">
      <dgm:prSet presAssocID="{48A9A8F9-7D10-4956-AFC9-03080A3E6F7D}" presName="Name13" presStyleLbl="parChTrans1D2" presStyleIdx="0" presStyleCnt="3"/>
      <dgm:spPr/>
    </dgm:pt>
    <dgm:pt modelId="{17960AA8-3E71-486B-9632-344824741FC6}" type="pres">
      <dgm:prSet presAssocID="{922BA9F0-ACCE-4A14-8B34-8D8926A2474C}" presName="childText" presStyleLbl="bgAcc1" presStyleIdx="0" presStyleCnt="3" custScaleY="55785">
        <dgm:presLayoutVars>
          <dgm:bulletEnabled val="1"/>
        </dgm:presLayoutVars>
      </dgm:prSet>
      <dgm:spPr/>
    </dgm:pt>
    <dgm:pt modelId="{F750F44B-5A34-42FF-8F12-FF62AD8D27C8}" type="pres">
      <dgm:prSet presAssocID="{61ED68DA-505E-4CC8-B899-8D0314DE8870}" presName="root" presStyleCnt="0"/>
      <dgm:spPr/>
    </dgm:pt>
    <dgm:pt modelId="{39E30A55-CDB5-44E0-A232-F845B17A48D6}" type="pres">
      <dgm:prSet presAssocID="{61ED68DA-505E-4CC8-B899-8D0314DE8870}" presName="rootComposite" presStyleCnt="0"/>
      <dgm:spPr/>
    </dgm:pt>
    <dgm:pt modelId="{74F0B280-B459-4DC4-8034-9F0670400B5D}" type="pres">
      <dgm:prSet presAssocID="{61ED68DA-505E-4CC8-B899-8D0314DE8870}" presName="rootText" presStyleLbl="node1" presStyleIdx="1" presStyleCnt="3" custScaleY="59419"/>
      <dgm:spPr/>
    </dgm:pt>
    <dgm:pt modelId="{813BA802-900F-4967-8BAB-E93760CF7ADE}" type="pres">
      <dgm:prSet presAssocID="{61ED68DA-505E-4CC8-B899-8D0314DE8870}" presName="rootConnector" presStyleLbl="node1" presStyleIdx="1" presStyleCnt="3"/>
      <dgm:spPr/>
    </dgm:pt>
    <dgm:pt modelId="{C54E03EB-9E3A-47A7-9A58-48E2676E50A9}" type="pres">
      <dgm:prSet presAssocID="{61ED68DA-505E-4CC8-B899-8D0314DE8870}" presName="childShape" presStyleCnt="0"/>
      <dgm:spPr/>
    </dgm:pt>
    <dgm:pt modelId="{14BB1C4C-52C0-4B4D-844A-804E248FB92A}" type="pres">
      <dgm:prSet presAssocID="{7F86C880-E055-42B9-820E-2A7E0F120245}" presName="Name13" presStyleLbl="parChTrans1D2" presStyleIdx="1" presStyleCnt="3"/>
      <dgm:spPr/>
    </dgm:pt>
    <dgm:pt modelId="{3EF1779A-E1D2-4EBC-9C42-A6B7ABAA162A}" type="pres">
      <dgm:prSet presAssocID="{BB5A4A69-7F2D-4357-9196-3EAEEE18E31A}" presName="childText" presStyleLbl="bgAcc1" presStyleIdx="1" presStyleCnt="3" custScaleY="62765">
        <dgm:presLayoutVars>
          <dgm:bulletEnabled val="1"/>
        </dgm:presLayoutVars>
      </dgm:prSet>
      <dgm:spPr/>
    </dgm:pt>
    <dgm:pt modelId="{DD8EBF51-18BB-4901-9FC3-FD03129D34EA}" type="pres">
      <dgm:prSet presAssocID="{B61E9070-3394-4817-B601-C25A8DAAF347}" presName="root" presStyleCnt="0"/>
      <dgm:spPr/>
    </dgm:pt>
    <dgm:pt modelId="{75A7DDCC-B784-473A-B603-A59B6232C538}" type="pres">
      <dgm:prSet presAssocID="{B61E9070-3394-4817-B601-C25A8DAAF347}" presName="rootComposite" presStyleCnt="0"/>
      <dgm:spPr/>
    </dgm:pt>
    <dgm:pt modelId="{CE878532-001D-4AD6-9872-FEF211BD1A32}" type="pres">
      <dgm:prSet presAssocID="{B61E9070-3394-4817-B601-C25A8DAAF347}" presName="rootText" presStyleLbl="node1" presStyleIdx="2" presStyleCnt="3" custScaleY="57872"/>
      <dgm:spPr/>
    </dgm:pt>
    <dgm:pt modelId="{E651661B-0136-46E4-8185-365A221377D7}" type="pres">
      <dgm:prSet presAssocID="{B61E9070-3394-4817-B601-C25A8DAAF347}" presName="rootConnector" presStyleLbl="node1" presStyleIdx="2" presStyleCnt="3"/>
      <dgm:spPr/>
    </dgm:pt>
    <dgm:pt modelId="{DD85B6B5-6BB4-4C44-9BC4-BF412115FA28}" type="pres">
      <dgm:prSet presAssocID="{B61E9070-3394-4817-B601-C25A8DAAF347}" presName="childShape" presStyleCnt="0"/>
      <dgm:spPr/>
    </dgm:pt>
    <dgm:pt modelId="{184FEF38-4074-4443-9C72-2EFBE880E9BA}" type="pres">
      <dgm:prSet presAssocID="{0C8C9DB0-BA76-4E01-A08F-4B9D18F53C1C}" presName="Name13" presStyleLbl="parChTrans1D2" presStyleIdx="2" presStyleCnt="3"/>
      <dgm:spPr/>
    </dgm:pt>
    <dgm:pt modelId="{46F1D032-6AA0-4D96-AC89-F6D60A8C9757}" type="pres">
      <dgm:prSet presAssocID="{3ACCA352-6007-45FF-9CBA-2866C200EE6D}" presName="childText" presStyleLbl="bgAcc1" presStyleIdx="2" presStyleCnt="3" custScaleY="50535">
        <dgm:presLayoutVars>
          <dgm:bulletEnabled val="1"/>
        </dgm:presLayoutVars>
      </dgm:prSet>
      <dgm:spPr/>
    </dgm:pt>
  </dgm:ptLst>
  <dgm:cxnLst>
    <dgm:cxn modelId="{19601101-4882-40D7-A300-ED23B6DD82D3}" type="presOf" srcId="{3ACCA352-6007-45FF-9CBA-2866C200EE6D}" destId="{46F1D032-6AA0-4D96-AC89-F6D60A8C9757}" srcOrd="0" destOrd="0" presId="urn:microsoft.com/office/officeart/2005/8/layout/hierarchy3"/>
    <dgm:cxn modelId="{303E700F-D635-41F4-BC3D-A1590815F2F4}" srcId="{3EFC8E1F-08C1-430D-986F-BFB2CFF018F3}" destId="{61ED68DA-505E-4CC8-B899-8D0314DE8870}" srcOrd="1" destOrd="0" parTransId="{89EF79B8-0BCF-454A-BB39-22BA678458F0}" sibTransId="{00CA421A-4D9B-4918-AD10-78536AC58B0A}"/>
    <dgm:cxn modelId="{88BF1915-1205-4ACA-BD9F-2AC294F5EFA4}" type="presOf" srcId="{922BA9F0-ACCE-4A14-8B34-8D8926A2474C}" destId="{17960AA8-3E71-486B-9632-344824741FC6}" srcOrd="0" destOrd="0" presId="urn:microsoft.com/office/officeart/2005/8/layout/hierarchy3"/>
    <dgm:cxn modelId="{575B0A18-F631-462B-A45C-6EB5B9E84B53}" type="presOf" srcId="{19671080-4A43-4822-B792-1C2B6E29F7CE}" destId="{12246C81-2B89-4976-AD85-D55CFD929FD2}" srcOrd="1" destOrd="0" presId="urn:microsoft.com/office/officeart/2005/8/layout/hierarchy3"/>
    <dgm:cxn modelId="{30100C19-3137-4CCA-BDA6-2FE988E68FF0}" type="presOf" srcId="{B61E9070-3394-4817-B601-C25A8DAAF347}" destId="{E651661B-0136-46E4-8185-365A221377D7}" srcOrd="1" destOrd="0" presId="urn:microsoft.com/office/officeart/2005/8/layout/hierarchy3"/>
    <dgm:cxn modelId="{B1934B1D-345A-4BD8-97E3-05C2F0756C13}" type="presOf" srcId="{3EFC8E1F-08C1-430D-986F-BFB2CFF018F3}" destId="{5C3451C6-9520-4245-BD7C-3E0A7C1D7E0E}" srcOrd="0" destOrd="0" presId="urn:microsoft.com/office/officeart/2005/8/layout/hierarchy3"/>
    <dgm:cxn modelId="{F828C12B-B42F-4C26-B831-B4F2D4449BDE}" srcId="{61ED68DA-505E-4CC8-B899-8D0314DE8870}" destId="{BB5A4A69-7F2D-4357-9196-3EAEEE18E31A}" srcOrd="0" destOrd="0" parTransId="{7F86C880-E055-42B9-820E-2A7E0F120245}" sibTransId="{F24D6FB2-70A7-4950-9A0C-4BAE14651CBE}"/>
    <dgm:cxn modelId="{A4FD6E69-9CC6-4A7C-932B-25C6ECB03170}" type="presOf" srcId="{0C8C9DB0-BA76-4E01-A08F-4B9D18F53C1C}" destId="{184FEF38-4074-4443-9C72-2EFBE880E9BA}" srcOrd="0" destOrd="0" presId="urn:microsoft.com/office/officeart/2005/8/layout/hierarchy3"/>
    <dgm:cxn modelId="{FF4CE249-6F62-45F8-9E34-9851255AEE13}" srcId="{3EFC8E1F-08C1-430D-986F-BFB2CFF018F3}" destId="{B61E9070-3394-4817-B601-C25A8DAAF347}" srcOrd="2" destOrd="0" parTransId="{67426FFF-3354-4D8B-A2DF-7F98B78DB284}" sibTransId="{E8FE80DA-994F-4B0E-ADC3-333EA127B507}"/>
    <dgm:cxn modelId="{F0CE3353-1DC7-4D09-8D0F-7D7CDD83874E}" type="presOf" srcId="{61ED68DA-505E-4CC8-B899-8D0314DE8870}" destId="{74F0B280-B459-4DC4-8034-9F0670400B5D}" srcOrd="0" destOrd="0" presId="urn:microsoft.com/office/officeart/2005/8/layout/hierarchy3"/>
    <dgm:cxn modelId="{46B53959-4456-4097-8422-43C5D4E00445}" type="presOf" srcId="{7F86C880-E055-42B9-820E-2A7E0F120245}" destId="{14BB1C4C-52C0-4B4D-844A-804E248FB92A}" srcOrd="0" destOrd="0" presId="urn:microsoft.com/office/officeart/2005/8/layout/hierarchy3"/>
    <dgm:cxn modelId="{20DD5A88-5B86-4313-BCEF-6A0BDD2C4FF8}" type="presOf" srcId="{BB5A4A69-7F2D-4357-9196-3EAEEE18E31A}" destId="{3EF1779A-E1D2-4EBC-9C42-A6B7ABAA162A}" srcOrd="0" destOrd="0" presId="urn:microsoft.com/office/officeart/2005/8/layout/hierarchy3"/>
    <dgm:cxn modelId="{89DE2B89-8887-44B0-95D5-68BB1D90819D}" srcId="{3EFC8E1F-08C1-430D-986F-BFB2CFF018F3}" destId="{19671080-4A43-4822-B792-1C2B6E29F7CE}" srcOrd="0" destOrd="0" parTransId="{D6A10C7B-B7A7-4DC8-9200-E591BF6D1996}" sibTransId="{08A6EB46-3283-4316-8F9C-94FCFAF505CC}"/>
    <dgm:cxn modelId="{503291B4-FD39-4147-98FB-9CD8613EBAED}" type="presOf" srcId="{19671080-4A43-4822-B792-1C2B6E29F7CE}" destId="{9F33112B-9172-4851-96DA-F0F96C83F45B}" srcOrd="0" destOrd="0" presId="urn:microsoft.com/office/officeart/2005/8/layout/hierarchy3"/>
    <dgm:cxn modelId="{7B3AA1BA-564B-4101-A0C6-63ACA6DD79BC}" srcId="{B61E9070-3394-4817-B601-C25A8DAAF347}" destId="{3ACCA352-6007-45FF-9CBA-2866C200EE6D}" srcOrd="0" destOrd="0" parTransId="{0C8C9DB0-BA76-4E01-A08F-4B9D18F53C1C}" sibTransId="{A5924CFC-DF01-4D17-B3FE-BB434371E195}"/>
    <dgm:cxn modelId="{212029BB-B04B-40CB-9B15-DD1E93CA32AE}" type="presOf" srcId="{B61E9070-3394-4817-B601-C25A8DAAF347}" destId="{CE878532-001D-4AD6-9872-FEF211BD1A32}" srcOrd="0" destOrd="0" presId="urn:microsoft.com/office/officeart/2005/8/layout/hierarchy3"/>
    <dgm:cxn modelId="{54889DBB-7989-400D-9896-232282ADAE04}" type="presOf" srcId="{61ED68DA-505E-4CC8-B899-8D0314DE8870}" destId="{813BA802-900F-4967-8BAB-E93760CF7ADE}" srcOrd="1" destOrd="0" presId="urn:microsoft.com/office/officeart/2005/8/layout/hierarchy3"/>
    <dgm:cxn modelId="{EDED35F3-8297-4C97-9840-2FD8C9FCA8D1}" type="presOf" srcId="{48A9A8F9-7D10-4956-AFC9-03080A3E6F7D}" destId="{6B918ABD-B4CB-4442-A344-621557E01BA4}" srcOrd="0" destOrd="0" presId="urn:microsoft.com/office/officeart/2005/8/layout/hierarchy3"/>
    <dgm:cxn modelId="{B7A477FA-634B-4922-9E4A-92CADEF5B78C}" srcId="{19671080-4A43-4822-B792-1C2B6E29F7CE}" destId="{922BA9F0-ACCE-4A14-8B34-8D8926A2474C}" srcOrd="0" destOrd="0" parTransId="{48A9A8F9-7D10-4956-AFC9-03080A3E6F7D}" sibTransId="{FA16E0B5-F82C-4E2C-9D9F-E59C93787C1A}"/>
    <dgm:cxn modelId="{C7DF06ED-704C-4D5A-8F09-6F0B4E803F2A}" type="presParOf" srcId="{5C3451C6-9520-4245-BD7C-3E0A7C1D7E0E}" destId="{73F3E9A6-8C6F-47A9-A53D-FC5EC1251412}" srcOrd="0" destOrd="0" presId="urn:microsoft.com/office/officeart/2005/8/layout/hierarchy3"/>
    <dgm:cxn modelId="{55C9DB6E-2FF3-458B-95C7-1A5B57E89C22}" type="presParOf" srcId="{73F3E9A6-8C6F-47A9-A53D-FC5EC1251412}" destId="{C2A82712-5BA2-4C4F-B1C5-A42E95856CD0}" srcOrd="0" destOrd="0" presId="urn:microsoft.com/office/officeart/2005/8/layout/hierarchy3"/>
    <dgm:cxn modelId="{732F6534-6D97-4648-9B16-99C448498360}" type="presParOf" srcId="{C2A82712-5BA2-4C4F-B1C5-A42E95856CD0}" destId="{9F33112B-9172-4851-96DA-F0F96C83F45B}" srcOrd="0" destOrd="0" presId="urn:microsoft.com/office/officeart/2005/8/layout/hierarchy3"/>
    <dgm:cxn modelId="{D066E6AF-7802-4268-8D6D-B93738D77D39}" type="presParOf" srcId="{C2A82712-5BA2-4C4F-B1C5-A42E95856CD0}" destId="{12246C81-2B89-4976-AD85-D55CFD929FD2}" srcOrd="1" destOrd="0" presId="urn:microsoft.com/office/officeart/2005/8/layout/hierarchy3"/>
    <dgm:cxn modelId="{2BDBAEA3-45F5-4D9F-AB22-AE95EDB0BEF2}" type="presParOf" srcId="{73F3E9A6-8C6F-47A9-A53D-FC5EC1251412}" destId="{092CC42D-1E2C-453C-955D-AFA9558007BD}" srcOrd="1" destOrd="0" presId="urn:microsoft.com/office/officeart/2005/8/layout/hierarchy3"/>
    <dgm:cxn modelId="{9931C7F6-CACF-461A-9ABF-331BFA3F59A4}" type="presParOf" srcId="{092CC42D-1E2C-453C-955D-AFA9558007BD}" destId="{6B918ABD-B4CB-4442-A344-621557E01BA4}" srcOrd="0" destOrd="0" presId="urn:microsoft.com/office/officeart/2005/8/layout/hierarchy3"/>
    <dgm:cxn modelId="{65E33AE7-CDC0-4E92-831F-95363F097FDC}" type="presParOf" srcId="{092CC42D-1E2C-453C-955D-AFA9558007BD}" destId="{17960AA8-3E71-486B-9632-344824741FC6}" srcOrd="1" destOrd="0" presId="urn:microsoft.com/office/officeart/2005/8/layout/hierarchy3"/>
    <dgm:cxn modelId="{4CB2DA5D-7D54-4BB9-B394-1C5BCD8C396B}" type="presParOf" srcId="{5C3451C6-9520-4245-BD7C-3E0A7C1D7E0E}" destId="{F750F44B-5A34-42FF-8F12-FF62AD8D27C8}" srcOrd="1" destOrd="0" presId="urn:microsoft.com/office/officeart/2005/8/layout/hierarchy3"/>
    <dgm:cxn modelId="{205E31E3-A1EF-4001-AEF1-0E22C56D2172}" type="presParOf" srcId="{F750F44B-5A34-42FF-8F12-FF62AD8D27C8}" destId="{39E30A55-CDB5-44E0-A232-F845B17A48D6}" srcOrd="0" destOrd="0" presId="urn:microsoft.com/office/officeart/2005/8/layout/hierarchy3"/>
    <dgm:cxn modelId="{6719A121-9CDC-4602-B6E4-35A3D9D16F1A}" type="presParOf" srcId="{39E30A55-CDB5-44E0-A232-F845B17A48D6}" destId="{74F0B280-B459-4DC4-8034-9F0670400B5D}" srcOrd="0" destOrd="0" presId="urn:microsoft.com/office/officeart/2005/8/layout/hierarchy3"/>
    <dgm:cxn modelId="{3B4AE792-57F0-477B-B32A-278977C83143}" type="presParOf" srcId="{39E30A55-CDB5-44E0-A232-F845B17A48D6}" destId="{813BA802-900F-4967-8BAB-E93760CF7ADE}" srcOrd="1" destOrd="0" presId="urn:microsoft.com/office/officeart/2005/8/layout/hierarchy3"/>
    <dgm:cxn modelId="{C67D1323-78E9-498B-A700-809C65391248}" type="presParOf" srcId="{F750F44B-5A34-42FF-8F12-FF62AD8D27C8}" destId="{C54E03EB-9E3A-47A7-9A58-48E2676E50A9}" srcOrd="1" destOrd="0" presId="urn:microsoft.com/office/officeart/2005/8/layout/hierarchy3"/>
    <dgm:cxn modelId="{4CC447CE-B280-4045-B962-68B47B20161C}" type="presParOf" srcId="{C54E03EB-9E3A-47A7-9A58-48E2676E50A9}" destId="{14BB1C4C-52C0-4B4D-844A-804E248FB92A}" srcOrd="0" destOrd="0" presId="urn:microsoft.com/office/officeart/2005/8/layout/hierarchy3"/>
    <dgm:cxn modelId="{B96F09E3-7C48-4884-A4A0-A702165F9E50}" type="presParOf" srcId="{C54E03EB-9E3A-47A7-9A58-48E2676E50A9}" destId="{3EF1779A-E1D2-4EBC-9C42-A6B7ABAA162A}" srcOrd="1" destOrd="0" presId="urn:microsoft.com/office/officeart/2005/8/layout/hierarchy3"/>
    <dgm:cxn modelId="{627E0510-05A1-40ED-9FB4-A042D23380B0}" type="presParOf" srcId="{5C3451C6-9520-4245-BD7C-3E0A7C1D7E0E}" destId="{DD8EBF51-18BB-4901-9FC3-FD03129D34EA}" srcOrd="2" destOrd="0" presId="urn:microsoft.com/office/officeart/2005/8/layout/hierarchy3"/>
    <dgm:cxn modelId="{0AAD7CF5-0573-42C8-A978-3F78C04A2CED}" type="presParOf" srcId="{DD8EBF51-18BB-4901-9FC3-FD03129D34EA}" destId="{75A7DDCC-B784-473A-B603-A59B6232C538}" srcOrd="0" destOrd="0" presId="urn:microsoft.com/office/officeart/2005/8/layout/hierarchy3"/>
    <dgm:cxn modelId="{9D7521B9-1BEA-4FEA-999D-39D82B80F7C2}" type="presParOf" srcId="{75A7DDCC-B784-473A-B603-A59B6232C538}" destId="{CE878532-001D-4AD6-9872-FEF211BD1A32}" srcOrd="0" destOrd="0" presId="urn:microsoft.com/office/officeart/2005/8/layout/hierarchy3"/>
    <dgm:cxn modelId="{9DBF387E-E78D-47AB-983E-AE4989028E1D}" type="presParOf" srcId="{75A7DDCC-B784-473A-B603-A59B6232C538}" destId="{E651661B-0136-46E4-8185-365A221377D7}" srcOrd="1" destOrd="0" presId="urn:microsoft.com/office/officeart/2005/8/layout/hierarchy3"/>
    <dgm:cxn modelId="{2B5201C1-A5AA-4FBB-885E-5462AFE5A097}" type="presParOf" srcId="{DD8EBF51-18BB-4901-9FC3-FD03129D34EA}" destId="{DD85B6B5-6BB4-4C44-9BC4-BF412115FA28}" srcOrd="1" destOrd="0" presId="urn:microsoft.com/office/officeart/2005/8/layout/hierarchy3"/>
    <dgm:cxn modelId="{99F11078-7702-45FD-999F-EC1D1F588D64}" type="presParOf" srcId="{DD85B6B5-6BB4-4C44-9BC4-BF412115FA28}" destId="{184FEF38-4074-4443-9C72-2EFBE880E9BA}" srcOrd="0" destOrd="0" presId="urn:microsoft.com/office/officeart/2005/8/layout/hierarchy3"/>
    <dgm:cxn modelId="{FD8ED34F-86D8-469E-869E-1E4F5D02DD76}" type="presParOf" srcId="{DD85B6B5-6BB4-4C44-9BC4-BF412115FA28}" destId="{46F1D032-6AA0-4D96-AC89-F6D60A8C975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26B941-C690-4F07-933E-74F31DC28CC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PE"/>
        </a:p>
      </dgm:t>
    </dgm:pt>
    <dgm:pt modelId="{04E4A8C0-2C5D-41A6-A05E-A7F449DD14BB}">
      <dgm:prSet phldrT="[Texto]"/>
      <dgm:spPr>
        <a:solidFill>
          <a:schemeClr val="accent1">
            <a:lumMod val="40000"/>
            <a:lumOff val="60000"/>
          </a:schemeClr>
        </a:solidFill>
      </dgm:spPr>
      <dgm:t>
        <a:bodyPr/>
        <a:lstStyle/>
        <a:p>
          <a:r>
            <a:rPr lang="es-ES" dirty="0">
              <a:solidFill>
                <a:schemeClr val="tx1"/>
              </a:solidFill>
            </a:rPr>
            <a:t>a) </a:t>
          </a:r>
          <a:r>
            <a:rPr lang="es-ES" b="1" dirty="0">
              <a:solidFill>
                <a:schemeClr val="tx1"/>
              </a:solidFill>
            </a:rPr>
            <a:t>Remitir a la Oficina de Administración</a:t>
          </a:r>
          <a:r>
            <a:rPr lang="es-ES" dirty="0">
              <a:solidFill>
                <a:schemeClr val="tx1"/>
              </a:solidFill>
            </a:rPr>
            <a:t>, </a:t>
          </a:r>
          <a:r>
            <a:rPr lang="es-ES" b="1" dirty="0">
              <a:solidFill>
                <a:schemeClr val="tx1"/>
              </a:solidFill>
            </a:rPr>
            <a:t>la programación de ejecución de gasto para la ejecución anual de obras por </a:t>
          </a:r>
          <a:r>
            <a:rPr lang="es-ES" b="1" dirty="0" err="1">
              <a:solidFill>
                <a:schemeClr val="tx1"/>
              </a:solidFill>
            </a:rPr>
            <a:t>Fte</a:t>
          </a:r>
          <a:r>
            <a:rPr lang="es-ES" b="1" dirty="0">
              <a:solidFill>
                <a:schemeClr val="tx1"/>
              </a:solidFill>
            </a:rPr>
            <a:t> de </a:t>
          </a:r>
          <a:r>
            <a:rPr lang="es-ES" b="1" dirty="0" err="1">
              <a:solidFill>
                <a:schemeClr val="tx1"/>
              </a:solidFill>
            </a:rPr>
            <a:t>Fto</a:t>
          </a:r>
          <a:endParaRPr lang="es-PE" b="1" dirty="0">
            <a:solidFill>
              <a:schemeClr val="tx1"/>
            </a:solidFill>
          </a:endParaRPr>
        </a:p>
      </dgm:t>
    </dgm:pt>
    <dgm:pt modelId="{1A7428A2-4E0F-4B61-823B-658F6423EAF6}" type="parTrans" cxnId="{7D33DA3E-084D-49A4-AAC4-D112AB27CD60}">
      <dgm:prSet/>
      <dgm:spPr/>
      <dgm:t>
        <a:bodyPr/>
        <a:lstStyle/>
        <a:p>
          <a:endParaRPr lang="es-PE"/>
        </a:p>
      </dgm:t>
    </dgm:pt>
    <dgm:pt modelId="{4BF9EDD2-CA74-4B9C-9330-68864875205F}" type="sibTrans" cxnId="{7D33DA3E-084D-49A4-AAC4-D112AB27CD60}">
      <dgm:prSet/>
      <dgm:spPr/>
      <dgm:t>
        <a:bodyPr/>
        <a:lstStyle/>
        <a:p>
          <a:endParaRPr lang="es-PE"/>
        </a:p>
      </dgm:t>
    </dgm:pt>
    <dgm:pt modelId="{D88AADD7-4EF1-4CBE-834D-0B5A9527896E}">
      <dgm:prSet phldrT="[Texto]" phldr="1"/>
      <dgm:spPr/>
      <dgm:t>
        <a:bodyPr/>
        <a:lstStyle/>
        <a:p>
          <a:endParaRPr lang="es-PE" dirty="0"/>
        </a:p>
      </dgm:t>
    </dgm:pt>
    <dgm:pt modelId="{D98DC7E6-441E-4B0D-ABA1-9B8FDD612F29}" type="parTrans" cxnId="{9BD9A6FA-0AC8-4A6D-9458-60B0D71DDB09}">
      <dgm:prSet/>
      <dgm:spPr/>
      <dgm:t>
        <a:bodyPr/>
        <a:lstStyle/>
        <a:p>
          <a:endParaRPr lang="es-PE"/>
        </a:p>
      </dgm:t>
    </dgm:pt>
    <dgm:pt modelId="{FEC87037-7406-4351-A431-29F6F123082E}" type="sibTrans" cxnId="{9BD9A6FA-0AC8-4A6D-9458-60B0D71DDB09}">
      <dgm:prSet/>
      <dgm:spPr/>
      <dgm:t>
        <a:bodyPr/>
        <a:lstStyle/>
        <a:p>
          <a:endParaRPr lang="es-PE"/>
        </a:p>
      </dgm:t>
    </dgm:pt>
    <dgm:pt modelId="{8B3D53A3-D4BA-4901-9330-9AFE070DFAC3}">
      <dgm:prSet phldrT="[Texto]"/>
      <dgm:spPr>
        <a:solidFill>
          <a:srgbClr val="92D050"/>
        </a:solidFill>
      </dgm:spPr>
      <dgm:t>
        <a:bodyPr/>
        <a:lstStyle/>
        <a:p>
          <a:r>
            <a:rPr lang="es-ES" b="1" dirty="0">
              <a:solidFill>
                <a:schemeClr val="tx1"/>
              </a:solidFill>
            </a:rPr>
            <a:t>b) Designar al Residente de Obra</a:t>
          </a:r>
          <a:r>
            <a:rPr lang="es-ES" b="1" dirty="0"/>
            <a:t>.</a:t>
          </a:r>
          <a:endParaRPr lang="es-PE" b="1" dirty="0"/>
        </a:p>
      </dgm:t>
    </dgm:pt>
    <dgm:pt modelId="{88082DB1-A5CC-4FD2-99B8-101E6A9EDE3E}" type="parTrans" cxnId="{654B81C3-985E-4ACD-9982-4EA0F850CAED}">
      <dgm:prSet/>
      <dgm:spPr/>
      <dgm:t>
        <a:bodyPr/>
        <a:lstStyle/>
        <a:p>
          <a:endParaRPr lang="es-PE"/>
        </a:p>
      </dgm:t>
    </dgm:pt>
    <dgm:pt modelId="{879280D3-BC4A-4B39-B159-C8E527BEB7F7}" type="sibTrans" cxnId="{654B81C3-985E-4ACD-9982-4EA0F850CAED}">
      <dgm:prSet/>
      <dgm:spPr/>
      <dgm:t>
        <a:bodyPr/>
        <a:lstStyle/>
        <a:p>
          <a:endParaRPr lang="es-PE"/>
        </a:p>
      </dgm:t>
    </dgm:pt>
    <dgm:pt modelId="{13C5626C-BDFC-47D4-86FE-5C68E1F2362B}">
      <dgm:prSet phldrT="[Texto]"/>
      <dgm:spPr>
        <a:solidFill>
          <a:srgbClr val="92D050"/>
        </a:solidFill>
      </dgm:spPr>
      <dgm:t>
        <a:bodyPr/>
        <a:lstStyle/>
        <a:p>
          <a:r>
            <a:rPr lang="es-ES" b="1" dirty="0"/>
            <a:t> </a:t>
          </a:r>
          <a:r>
            <a:rPr lang="es-ES" b="1" dirty="0">
              <a:solidFill>
                <a:schemeClr val="tx1"/>
              </a:solidFill>
            </a:rPr>
            <a:t>c) Designar al Inspector de Obra, de corresponder</a:t>
          </a:r>
          <a:r>
            <a:rPr lang="es-ES" b="1" dirty="0"/>
            <a:t>.</a:t>
          </a:r>
          <a:endParaRPr lang="es-PE" b="1" dirty="0"/>
        </a:p>
      </dgm:t>
    </dgm:pt>
    <dgm:pt modelId="{F946AE89-8B2F-4F5B-B294-27484EA7A6F4}" type="parTrans" cxnId="{D59E3F51-C9B6-48A8-9DAE-52861775EE2C}">
      <dgm:prSet/>
      <dgm:spPr/>
      <dgm:t>
        <a:bodyPr/>
        <a:lstStyle/>
        <a:p>
          <a:endParaRPr lang="es-PE"/>
        </a:p>
      </dgm:t>
    </dgm:pt>
    <dgm:pt modelId="{A77FBC6C-87EF-4F3B-8B2D-F9E1A98D894E}" type="sibTrans" cxnId="{D59E3F51-C9B6-48A8-9DAE-52861775EE2C}">
      <dgm:prSet/>
      <dgm:spPr/>
      <dgm:t>
        <a:bodyPr/>
        <a:lstStyle/>
        <a:p>
          <a:endParaRPr lang="es-PE"/>
        </a:p>
      </dgm:t>
    </dgm:pt>
    <dgm:pt modelId="{E797BF37-FD9F-4508-A481-D6B4571373C1}">
      <dgm:prSet phldrT="[Texto]"/>
      <dgm:spPr>
        <a:solidFill>
          <a:srgbClr val="92D050"/>
        </a:solidFill>
      </dgm:spPr>
      <dgm:t>
        <a:bodyPr/>
        <a:lstStyle/>
        <a:p>
          <a:r>
            <a:rPr lang="es-ES" b="1" dirty="0"/>
            <a:t> </a:t>
          </a:r>
          <a:r>
            <a:rPr lang="es-ES" b="1" dirty="0">
              <a:solidFill>
                <a:schemeClr val="tx1"/>
              </a:solidFill>
            </a:rPr>
            <a:t>d) Requerir la contratación del Supervisor de Obra, de corresponder</a:t>
          </a:r>
          <a:r>
            <a:rPr lang="es-ES" dirty="0"/>
            <a:t>. </a:t>
          </a:r>
          <a:endParaRPr lang="es-PE" dirty="0"/>
        </a:p>
      </dgm:t>
    </dgm:pt>
    <dgm:pt modelId="{E119C238-D035-4CAE-9E8D-9A17665D29C3}" type="parTrans" cxnId="{DA81124A-5457-44D2-A793-01F6A2E7C3D7}">
      <dgm:prSet/>
      <dgm:spPr/>
      <dgm:t>
        <a:bodyPr/>
        <a:lstStyle/>
        <a:p>
          <a:endParaRPr lang="es-PE"/>
        </a:p>
      </dgm:t>
    </dgm:pt>
    <dgm:pt modelId="{A97A0117-A14C-495D-B865-DCAE9FB83DFE}" type="sibTrans" cxnId="{DA81124A-5457-44D2-A793-01F6A2E7C3D7}">
      <dgm:prSet/>
      <dgm:spPr/>
      <dgm:t>
        <a:bodyPr/>
        <a:lstStyle/>
        <a:p>
          <a:endParaRPr lang="es-PE"/>
        </a:p>
      </dgm:t>
    </dgm:pt>
    <dgm:pt modelId="{BB05D360-770B-46A6-9848-299378D3B529}">
      <dgm:prSet phldrT="[Texto]"/>
      <dgm:spPr/>
      <dgm:t>
        <a:bodyPr/>
        <a:lstStyle/>
        <a:p>
          <a:r>
            <a:rPr lang="es-ES" dirty="0">
              <a:solidFill>
                <a:schemeClr val="tx1"/>
              </a:solidFill>
            </a:rPr>
            <a:t>e) Entregar al Residente/Inspector /Supervisor de Obra el ET de obra aprobado con resolución.</a:t>
          </a:r>
          <a:endParaRPr lang="es-PE" dirty="0">
            <a:solidFill>
              <a:schemeClr val="tx1"/>
            </a:solidFill>
          </a:endParaRPr>
        </a:p>
      </dgm:t>
    </dgm:pt>
    <dgm:pt modelId="{41BD7D60-3FE1-4B64-9C6A-029F7A394A76}" type="parTrans" cxnId="{DD7278C7-9398-4E59-A991-6B803AE50671}">
      <dgm:prSet/>
      <dgm:spPr/>
      <dgm:t>
        <a:bodyPr/>
        <a:lstStyle/>
        <a:p>
          <a:endParaRPr lang="es-PE"/>
        </a:p>
      </dgm:t>
    </dgm:pt>
    <dgm:pt modelId="{AF22B993-1641-40EF-A8A4-D6DCF9D3E58D}" type="sibTrans" cxnId="{DD7278C7-9398-4E59-A991-6B803AE50671}">
      <dgm:prSet/>
      <dgm:spPr/>
      <dgm:t>
        <a:bodyPr/>
        <a:lstStyle/>
        <a:p>
          <a:endParaRPr lang="es-PE"/>
        </a:p>
      </dgm:t>
    </dgm:pt>
    <dgm:pt modelId="{F0E998EA-698C-4540-9059-3F79A7289880}">
      <dgm:prSet phldrT="[Texto]"/>
      <dgm:spPr/>
      <dgm:t>
        <a:bodyPr/>
        <a:lstStyle/>
        <a:p>
          <a:r>
            <a:rPr lang="es-ES" dirty="0"/>
            <a:t>. f</a:t>
          </a:r>
          <a:r>
            <a:rPr lang="es-ES" dirty="0">
              <a:solidFill>
                <a:schemeClr val="tx1"/>
              </a:solidFill>
            </a:rPr>
            <a:t>) Tramitar de forma oportuna el requerimiento de Bs y </a:t>
          </a:r>
          <a:r>
            <a:rPr lang="es-ES" dirty="0" err="1">
              <a:solidFill>
                <a:schemeClr val="tx1"/>
              </a:solidFill>
            </a:rPr>
            <a:t>Ss</a:t>
          </a:r>
          <a:r>
            <a:rPr lang="es-ES" dirty="0">
              <a:solidFill>
                <a:schemeClr val="tx1"/>
              </a:solidFill>
            </a:rPr>
            <a:t> realizado por el Residente de Obra.</a:t>
          </a:r>
          <a:endParaRPr lang="es-PE" dirty="0">
            <a:solidFill>
              <a:schemeClr val="tx1"/>
            </a:solidFill>
          </a:endParaRPr>
        </a:p>
      </dgm:t>
    </dgm:pt>
    <dgm:pt modelId="{DD018EC5-A848-49C4-9A54-6E949886EE2D}" type="parTrans" cxnId="{31A726FF-8719-42A1-A9E7-00B5ED441CE5}">
      <dgm:prSet/>
      <dgm:spPr/>
      <dgm:t>
        <a:bodyPr/>
        <a:lstStyle/>
        <a:p>
          <a:endParaRPr lang="es-PE"/>
        </a:p>
      </dgm:t>
    </dgm:pt>
    <dgm:pt modelId="{699A3C2E-D6CB-4ED7-91C3-953D2FB25616}" type="sibTrans" cxnId="{31A726FF-8719-42A1-A9E7-00B5ED441CE5}">
      <dgm:prSet/>
      <dgm:spPr/>
      <dgm:t>
        <a:bodyPr/>
        <a:lstStyle/>
        <a:p>
          <a:endParaRPr lang="es-PE"/>
        </a:p>
      </dgm:t>
    </dgm:pt>
    <dgm:pt modelId="{C708A3EA-0832-4897-BA8D-C6C613BB6BE9}">
      <dgm:prSet phldrT="[Texto]"/>
      <dgm:spPr>
        <a:solidFill>
          <a:schemeClr val="accent1">
            <a:lumMod val="40000"/>
            <a:lumOff val="60000"/>
          </a:schemeClr>
        </a:solidFill>
      </dgm:spPr>
      <dgm:t>
        <a:bodyPr/>
        <a:lstStyle/>
        <a:p>
          <a:r>
            <a:rPr lang="es-ES" dirty="0"/>
            <a:t> </a:t>
          </a:r>
          <a:r>
            <a:rPr lang="es-ES" b="1" dirty="0">
              <a:solidFill>
                <a:schemeClr val="tx1"/>
              </a:solidFill>
            </a:rPr>
            <a:t>g) Tramitar en forma oportuna los presupuestos de modificaciones que se generen en obra.</a:t>
          </a:r>
          <a:endParaRPr lang="es-PE" b="1" dirty="0">
            <a:solidFill>
              <a:schemeClr val="tx1"/>
            </a:solidFill>
          </a:endParaRPr>
        </a:p>
      </dgm:t>
    </dgm:pt>
    <dgm:pt modelId="{C478B8CB-AF67-45CD-ADE1-E9F61FF3559C}" type="parTrans" cxnId="{21472246-EE8F-4EA2-9FF0-3A35DDA538B4}">
      <dgm:prSet/>
      <dgm:spPr/>
      <dgm:t>
        <a:bodyPr/>
        <a:lstStyle/>
        <a:p>
          <a:endParaRPr lang="es-PE"/>
        </a:p>
      </dgm:t>
    </dgm:pt>
    <dgm:pt modelId="{6B4A3FCF-C588-4E72-B46B-61AB46750C21}" type="sibTrans" cxnId="{21472246-EE8F-4EA2-9FF0-3A35DDA538B4}">
      <dgm:prSet/>
      <dgm:spPr/>
      <dgm:t>
        <a:bodyPr/>
        <a:lstStyle/>
        <a:p>
          <a:endParaRPr lang="es-PE"/>
        </a:p>
      </dgm:t>
    </dgm:pt>
    <dgm:pt modelId="{28BAFC32-5904-43B0-8C4D-84E318A53D8E}" type="pres">
      <dgm:prSet presAssocID="{C626B941-C690-4F07-933E-74F31DC28CC2}" presName="Name0" presStyleCnt="0">
        <dgm:presLayoutVars>
          <dgm:chMax val="7"/>
          <dgm:chPref val="7"/>
          <dgm:dir/>
        </dgm:presLayoutVars>
      </dgm:prSet>
      <dgm:spPr/>
    </dgm:pt>
    <dgm:pt modelId="{A57004CC-113C-4C2D-8A40-2AB918C8EBEF}" type="pres">
      <dgm:prSet presAssocID="{C626B941-C690-4F07-933E-74F31DC28CC2}" presName="Name1" presStyleCnt="0"/>
      <dgm:spPr/>
    </dgm:pt>
    <dgm:pt modelId="{D3ED94D6-89E5-4E7E-B478-B473912296BE}" type="pres">
      <dgm:prSet presAssocID="{C626B941-C690-4F07-933E-74F31DC28CC2}" presName="cycle" presStyleCnt="0"/>
      <dgm:spPr/>
    </dgm:pt>
    <dgm:pt modelId="{5985846C-2C1F-48C6-8C4C-539E8A8C3EEB}" type="pres">
      <dgm:prSet presAssocID="{C626B941-C690-4F07-933E-74F31DC28CC2}" presName="srcNode" presStyleLbl="node1" presStyleIdx="0" presStyleCnt="7"/>
      <dgm:spPr/>
    </dgm:pt>
    <dgm:pt modelId="{B030D297-6D75-4960-9FCF-568819B17CEE}" type="pres">
      <dgm:prSet presAssocID="{C626B941-C690-4F07-933E-74F31DC28CC2}" presName="conn" presStyleLbl="parChTrans1D2" presStyleIdx="0" presStyleCnt="1"/>
      <dgm:spPr/>
    </dgm:pt>
    <dgm:pt modelId="{9F289563-1F96-4C72-912F-83643F1D3367}" type="pres">
      <dgm:prSet presAssocID="{C626B941-C690-4F07-933E-74F31DC28CC2}" presName="extraNode" presStyleLbl="node1" presStyleIdx="0" presStyleCnt="7"/>
      <dgm:spPr/>
    </dgm:pt>
    <dgm:pt modelId="{D224D5A2-0E9A-4A5B-B3C2-D640CD803FE1}" type="pres">
      <dgm:prSet presAssocID="{C626B941-C690-4F07-933E-74F31DC28CC2}" presName="dstNode" presStyleLbl="node1" presStyleIdx="0" presStyleCnt="7"/>
      <dgm:spPr/>
    </dgm:pt>
    <dgm:pt modelId="{E425E4F9-A759-47C4-AB0A-CEF995189FD0}" type="pres">
      <dgm:prSet presAssocID="{04E4A8C0-2C5D-41A6-A05E-A7F449DD14BB}" presName="text_1" presStyleLbl="node1" presStyleIdx="0" presStyleCnt="7">
        <dgm:presLayoutVars>
          <dgm:bulletEnabled val="1"/>
        </dgm:presLayoutVars>
      </dgm:prSet>
      <dgm:spPr/>
    </dgm:pt>
    <dgm:pt modelId="{0894A7CC-81DF-4C26-81A1-FF0590041BC3}" type="pres">
      <dgm:prSet presAssocID="{04E4A8C0-2C5D-41A6-A05E-A7F449DD14BB}" presName="accent_1" presStyleCnt="0"/>
      <dgm:spPr/>
    </dgm:pt>
    <dgm:pt modelId="{A5BC705C-9BEA-4EA1-9DE4-79C6E4E57A6E}" type="pres">
      <dgm:prSet presAssocID="{04E4A8C0-2C5D-41A6-A05E-A7F449DD14BB}" presName="accentRepeatNode" presStyleLbl="solidFgAcc1" presStyleIdx="0" presStyleCnt="7"/>
      <dgm:spPr/>
    </dgm:pt>
    <dgm:pt modelId="{0B53B9ED-6B76-40E5-96ED-A38C25174A68}" type="pres">
      <dgm:prSet presAssocID="{8B3D53A3-D4BA-4901-9330-9AFE070DFAC3}" presName="text_2" presStyleLbl="node1" presStyleIdx="1" presStyleCnt="7">
        <dgm:presLayoutVars>
          <dgm:bulletEnabled val="1"/>
        </dgm:presLayoutVars>
      </dgm:prSet>
      <dgm:spPr/>
    </dgm:pt>
    <dgm:pt modelId="{B25FB3E9-1CFD-4060-9E16-6BA15363FC95}" type="pres">
      <dgm:prSet presAssocID="{8B3D53A3-D4BA-4901-9330-9AFE070DFAC3}" presName="accent_2" presStyleCnt="0"/>
      <dgm:spPr/>
    </dgm:pt>
    <dgm:pt modelId="{36E45412-8A40-43E4-9AD2-9C86EF68B60C}" type="pres">
      <dgm:prSet presAssocID="{8B3D53A3-D4BA-4901-9330-9AFE070DFAC3}" presName="accentRepeatNode" presStyleLbl="solidFgAcc1" presStyleIdx="1" presStyleCnt="7"/>
      <dgm:spPr/>
    </dgm:pt>
    <dgm:pt modelId="{4F349042-0FEA-4020-AA59-B5197C694E74}" type="pres">
      <dgm:prSet presAssocID="{13C5626C-BDFC-47D4-86FE-5C68E1F2362B}" presName="text_3" presStyleLbl="node1" presStyleIdx="2" presStyleCnt="7">
        <dgm:presLayoutVars>
          <dgm:bulletEnabled val="1"/>
        </dgm:presLayoutVars>
      </dgm:prSet>
      <dgm:spPr/>
    </dgm:pt>
    <dgm:pt modelId="{CCC24885-9557-4145-8DA0-82E3306E382D}" type="pres">
      <dgm:prSet presAssocID="{13C5626C-BDFC-47D4-86FE-5C68E1F2362B}" presName="accent_3" presStyleCnt="0"/>
      <dgm:spPr/>
    </dgm:pt>
    <dgm:pt modelId="{5EA57C14-2283-460C-AAA5-E1A0F5D58A4B}" type="pres">
      <dgm:prSet presAssocID="{13C5626C-BDFC-47D4-86FE-5C68E1F2362B}" presName="accentRepeatNode" presStyleLbl="solidFgAcc1" presStyleIdx="2" presStyleCnt="7"/>
      <dgm:spPr/>
    </dgm:pt>
    <dgm:pt modelId="{E60C1467-E0B3-4C17-AA3F-0EE833A02A74}" type="pres">
      <dgm:prSet presAssocID="{E797BF37-FD9F-4508-A481-D6B4571373C1}" presName="text_4" presStyleLbl="node1" presStyleIdx="3" presStyleCnt="7">
        <dgm:presLayoutVars>
          <dgm:bulletEnabled val="1"/>
        </dgm:presLayoutVars>
      </dgm:prSet>
      <dgm:spPr/>
    </dgm:pt>
    <dgm:pt modelId="{A8AFBBE6-314E-4076-AFFA-3D9F9B2F4EA8}" type="pres">
      <dgm:prSet presAssocID="{E797BF37-FD9F-4508-A481-D6B4571373C1}" presName="accent_4" presStyleCnt="0"/>
      <dgm:spPr/>
    </dgm:pt>
    <dgm:pt modelId="{C23ADE8A-6F0E-41FA-9710-D9E88B5EB3C0}" type="pres">
      <dgm:prSet presAssocID="{E797BF37-FD9F-4508-A481-D6B4571373C1}" presName="accentRepeatNode" presStyleLbl="solidFgAcc1" presStyleIdx="3" presStyleCnt="7"/>
      <dgm:spPr/>
    </dgm:pt>
    <dgm:pt modelId="{3907C961-E116-45E2-AD96-19A2474FD2E2}" type="pres">
      <dgm:prSet presAssocID="{BB05D360-770B-46A6-9848-299378D3B529}" presName="text_5" presStyleLbl="node1" presStyleIdx="4" presStyleCnt="7">
        <dgm:presLayoutVars>
          <dgm:bulletEnabled val="1"/>
        </dgm:presLayoutVars>
      </dgm:prSet>
      <dgm:spPr/>
    </dgm:pt>
    <dgm:pt modelId="{55C84E76-C689-4203-A385-891DBDF162DD}" type="pres">
      <dgm:prSet presAssocID="{BB05D360-770B-46A6-9848-299378D3B529}" presName="accent_5" presStyleCnt="0"/>
      <dgm:spPr/>
    </dgm:pt>
    <dgm:pt modelId="{62973B73-9BFD-4267-9677-1428504A2773}" type="pres">
      <dgm:prSet presAssocID="{BB05D360-770B-46A6-9848-299378D3B529}" presName="accentRepeatNode" presStyleLbl="solidFgAcc1" presStyleIdx="4" presStyleCnt="7"/>
      <dgm:spPr/>
    </dgm:pt>
    <dgm:pt modelId="{57AF6673-B8EC-47E1-9CFD-D51259DF5A03}" type="pres">
      <dgm:prSet presAssocID="{F0E998EA-698C-4540-9059-3F79A7289880}" presName="text_6" presStyleLbl="node1" presStyleIdx="5" presStyleCnt="7">
        <dgm:presLayoutVars>
          <dgm:bulletEnabled val="1"/>
        </dgm:presLayoutVars>
      </dgm:prSet>
      <dgm:spPr/>
    </dgm:pt>
    <dgm:pt modelId="{8CA8C8AE-07BB-4CD8-BF17-10C0F3407279}" type="pres">
      <dgm:prSet presAssocID="{F0E998EA-698C-4540-9059-3F79A7289880}" presName="accent_6" presStyleCnt="0"/>
      <dgm:spPr/>
    </dgm:pt>
    <dgm:pt modelId="{E2224C28-293B-4FD3-9EB3-94FA91AF3914}" type="pres">
      <dgm:prSet presAssocID="{F0E998EA-698C-4540-9059-3F79A7289880}" presName="accentRepeatNode" presStyleLbl="solidFgAcc1" presStyleIdx="5" presStyleCnt="7"/>
      <dgm:spPr/>
    </dgm:pt>
    <dgm:pt modelId="{1EDCE359-F914-4CE4-971D-907D867AE804}" type="pres">
      <dgm:prSet presAssocID="{C708A3EA-0832-4897-BA8D-C6C613BB6BE9}" presName="text_7" presStyleLbl="node1" presStyleIdx="6" presStyleCnt="7">
        <dgm:presLayoutVars>
          <dgm:bulletEnabled val="1"/>
        </dgm:presLayoutVars>
      </dgm:prSet>
      <dgm:spPr/>
    </dgm:pt>
    <dgm:pt modelId="{27B0FAE3-4290-47E4-BA63-231BD4BE27B8}" type="pres">
      <dgm:prSet presAssocID="{C708A3EA-0832-4897-BA8D-C6C613BB6BE9}" presName="accent_7" presStyleCnt="0"/>
      <dgm:spPr/>
    </dgm:pt>
    <dgm:pt modelId="{A8C6DEC6-BB6F-4E8E-8BBB-AD8858AC52BC}" type="pres">
      <dgm:prSet presAssocID="{C708A3EA-0832-4897-BA8D-C6C613BB6BE9}" presName="accentRepeatNode" presStyleLbl="solidFgAcc1" presStyleIdx="6" presStyleCnt="7"/>
      <dgm:spPr/>
    </dgm:pt>
  </dgm:ptLst>
  <dgm:cxnLst>
    <dgm:cxn modelId="{7E0C7410-8D17-40F6-9E94-75D65332D96E}" type="presOf" srcId="{8B3D53A3-D4BA-4901-9330-9AFE070DFAC3}" destId="{0B53B9ED-6B76-40E5-96ED-A38C25174A68}" srcOrd="0" destOrd="0" presId="urn:microsoft.com/office/officeart/2008/layout/VerticalCurvedList"/>
    <dgm:cxn modelId="{01845B24-9D0D-4793-9F04-B9F542366F5A}" type="presOf" srcId="{C708A3EA-0832-4897-BA8D-C6C613BB6BE9}" destId="{1EDCE359-F914-4CE4-971D-907D867AE804}" srcOrd="0" destOrd="0" presId="urn:microsoft.com/office/officeart/2008/layout/VerticalCurvedList"/>
    <dgm:cxn modelId="{7D33DA3E-084D-49A4-AAC4-D112AB27CD60}" srcId="{C626B941-C690-4F07-933E-74F31DC28CC2}" destId="{04E4A8C0-2C5D-41A6-A05E-A7F449DD14BB}" srcOrd="0" destOrd="0" parTransId="{1A7428A2-4E0F-4B61-823B-658F6423EAF6}" sibTransId="{4BF9EDD2-CA74-4B9C-9330-68864875205F}"/>
    <dgm:cxn modelId="{DC037D40-6DA9-498F-ABB6-E857AB1A10D7}" type="presOf" srcId="{13C5626C-BDFC-47D4-86FE-5C68E1F2362B}" destId="{4F349042-0FEA-4020-AA59-B5197C694E74}" srcOrd="0" destOrd="0" presId="urn:microsoft.com/office/officeart/2008/layout/VerticalCurvedList"/>
    <dgm:cxn modelId="{21472246-EE8F-4EA2-9FF0-3A35DDA538B4}" srcId="{C626B941-C690-4F07-933E-74F31DC28CC2}" destId="{C708A3EA-0832-4897-BA8D-C6C613BB6BE9}" srcOrd="6" destOrd="0" parTransId="{C478B8CB-AF67-45CD-ADE1-E9F61FF3559C}" sibTransId="{6B4A3FCF-C588-4E72-B46B-61AB46750C21}"/>
    <dgm:cxn modelId="{DA81124A-5457-44D2-A793-01F6A2E7C3D7}" srcId="{C626B941-C690-4F07-933E-74F31DC28CC2}" destId="{E797BF37-FD9F-4508-A481-D6B4571373C1}" srcOrd="3" destOrd="0" parTransId="{E119C238-D035-4CAE-9E8D-9A17665D29C3}" sibTransId="{A97A0117-A14C-495D-B865-DCAE9FB83DFE}"/>
    <dgm:cxn modelId="{D59E3F51-C9B6-48A8-9DAE-52861775EE2C}" srcId="{C626B941-C690-4F07-933E-74F31DC28CC2}" destId="{13C5626C-BDFC-47D4-86FE-5C68E1F2362B}" srcOrd="2" destOrd="0" parTransId="{F946AE89-8B2F-4F5B-B294-27484EA7A6F4}" sibTransId="{A77FBC6C-87EF-4F3B-8B2D-F9E1A98D894E}"/>
    <dgm:cxn modelId="{C98CDC52-886F-4078-84C8-624E6A67C712}" type="presOf" srcId="{C626B941-C690-4F07-933E-74F31DC28CC2}" destId="{28BAFC32-5904-43B0-8C4D-84E318A53D8E}" srcOrd="0" destOrd="0" presId="urn:microsoft.com/office/officeart/2008/layout/VerticalCurvedList"/>
    <dgm:cxn modelId="{5BC9FA56-CA8A-4E6F-ADEF-24DBC09857CE}" type="presOf" srcId="{04E4A8C0-2C5D-41A6-A05E-A7F449DD14BB}" destId="{E425E4F9-A759-47C4-AB0A-CEF995189FD0}" srcOrd="0" destOrd="0" presId="urn:microsoft.com/office/officeart/2008/layout/VerticalCurvedList"/>
    <dgm:cxn modelId="{C978289B-C367-43BB-817A-B5FA1F6C859D}" type="presOf" srcId="{4BF9EDD2-CA74-4B9C-9330-68864875205F}" destId="{B030D297-6D75-4960-9FCF-568819B17CEE}" srcOrd="0" destOrd="0" presId="urn:microsoft.com/office/officeart/2008/layout/VerticalCurvedList"/>
    <dgm:cxn modelId="{FFC9B6C0-DB30-405F-8850-F4DAB081BEBE}" type="presOf" srcId="{BB05D360-770B-46A6-9848-299378D3B529}" destId="{3907C961-E116-45E2-AD96-19A2474FD2E2}" srcOrd="0" destOrd="0" presId="urn:microsoft.com/office/officeart/2008/layout/VerticalCurvedList"/>
    <dgm:cxn modelId="{2FC968C1-A2B8-48F6-B318-11F96E971F3A}" type="presOf" srcId="{E797BF37-FD9F-4508-A481-D6B4571373C1}" destId="{E60C1467-E0B3-4C17-AA3F-0EE833A02A74}" srcOrd="0" destOrd="0" presId="urn:microsoft.com/office/officeart/2008/layout/VerticalCurvedList"/>
    <dgm:cxn modelId="{654B81C3-985E-4ACD-9982-4EA0F850CAED}" srcId="{C626B941-C690-4F07-933E-74F31DC28CC2}" destId="{8B3D53A3-D4BA-4901-9330-9AFE070DFAC3}" srcOrd="1" destOrd="0" parTransId="{88082DB1-A5CC-4FD2-99B8-101E6A9EDE3E}" sibTransId="{879280D3-BC4A-4B39-B159-C8E527BEB7F7}"/>
    <dgm:cxn modelId="{DD7278C7-9398-4E59-A991-6B803AE50671}" srcId="{C626B941-C690-4F07-933E-74F31DC28CC2}" destId="{BB05D360-770B-46A6-9848-299378D3B529}" srcOrd="4" destOrd="0" parTransId="{41BD7D60-3FE1-4B64-9C6A-029F7A394A76}" sibTransId="{AF22B993-1641-40EF-A8A4-D6DCF9D3E58D}"/>
    <dgm:cxn modelId="{C3FDC8DA-AE29-40A1-8391-7692A59DFBCB}" type="presOf" srcId="{F0E998EA-698C-4540-9059-3F79A7289880}" destId="{57AF6673-B8EC-47E1-9CFD-D51259DF5A03}" srcOrd="0" destOrd="0" presId="urn:microsoft.com/office/officeart/2008/layout/VerticalCurvedList"/>
    <dgm:cxn modelId="{9BD9A6FA-0AC8-4A6D-9458-60B0D71DDB09}" srcId="{C626B941-C690-4F07-933E-74F31DC28CC2}" destId="{D88AADD7-4EF1-4CBE-834D-0B5A9527896E}" srcOrd="7" destOrd="0" parTransId="{D98DC7E6-441E-4B0D-ABA1-9B8FDD612F29}" sibTransId="{FEC87037-7406-4351-A431-29F6F123082E}"/>
    <dgm:cxn modelId="{31A726FF-8719-42A1-A9E7-00B5ED441CE5}" srcId="{C626B941-C690-4F07-933E-74F31DC28CC2}" destId="{F0E998EA-698C-4540-9059-3F79A7289880}" srcOrd="5" destOrd="0" parTransId="{DD018EC5-A848-49C4-9A54-6E949886EE2D}" sibTransId="{699A3C2E-D6CB-4ED7-91C3-953D2FB25616}"/>
    <dgm:cxn modelId="{81D4623F-D15D-4B84-B42B-F5A3BE3BFC56}" type="presParOf" srcId="{28BAFC32-5904-43B0-8C4D-84E318A53D8E}" destId="{A57004CC-113C-4C2D-8A40-2AB918C8EBEF}" srcOrd="0" destOrd="0" presId="urn:microsoft.com/office/officeart/2008/layout/VerticalCurvedList"/>
    <dgm:cxn modelId="{315F5B04-1C46-4A23-A389-0365D7FA7850}" type="presParOf" srcId="{A57004CC-113C-4C2D-8A40-2AB918C8EBEF}" destId="{D3ED94D6-89E5-4E7E-B478-B473912296BE}" srcOrd="0" destOrd="0" presId="urn:microsoft.com/office/officeart/2008/layout/VerticalCurvedList"/>
    <dgm:cxn modelId="{A7E39D9A-0F14-40C5-B8EC-13278596C4CC}" type="presParOf" srcId="{D3ED94D6-89E5-4E7E-B478-B473912296BE}" destId="{5985846C-2C1F-48C6-8C4C-539E8A8C3EEB}" srcOrd="0" destOrd="0" presId="urn:microsoft.com/office/officeart/2008/layout/VerticalCurvedList"/>
    <dgm:cxn modelId="{4E6C056E-20BE-42D2-BE64-DBC8F41B1FA4}" type="presParOf" srcId="{D3ED94D6-89E5-4E7E-B478-B473912296BE}" destId="{B030D297-6D75-4960-9FCF-568819B17CEE}" srcOrd="1" destOrd="0" presId="urn:microsoft.com/office/officeart/2008/layout/VerticalCurvedList"/>
    <dgm:cxn modelId="{08BC6CCA-7609-468D-B914-A869CA57F8B3}" type="presParOf" srcId="{D3ED94D6-89E5-4E7E-B478-B473912296BE}" destId="{9F289563-1F96-4C72-912F-83643F1D3367}" srcOrd="2" destOrd="0" presId="urn:microsoft.com/office/officeart/2008/layout/VerticalCurvedList"/>
    <dgm:cxn modelId="{95D280F1-1371-49AB-87D3-2C684BB227B3}" type="presParOf" srcId="{D3ED94D6-89E5-4E7E-B478-B473912296BE}" destId="{D224D5A2-0E9A-4A5B-B3C2-D640CD803FE1}" srcOrd="3" destOrd="0" presId="urn:microsoft.com/office/officeart/2008/layout/VerticalCurvedList"/>
    <dgm:cxn modelId="{8C5F6D07-B313-4182-97F4-317234407BAB}" type="presParOf" srcId="{A57004CC-113C-4C2D-8A40-2AB918C8EBEF}" destId="{E425E4F9-A759-47C4-AB0A-CEF995189FD0}" srcOrd="1" destOrd="0" presId="urn:microsoft.com/office/officeart/2008/layout/VerticalCurvedList"/>
    <dgm:cxn modelId="{BDFB2E0A-53A4-4D41-B353-37E4FFA7AB70}" type="presParOf" srcId="{A57004CC-113C-4C2D-8A40-2AB918C8EBEF}" destId="{0894A7CC-81DF-4C26-81A1-FF0590041BC3}" srcOrd="2" destOrd="0" presId="urn:microsoft.com/office/officeart/2008/layout/VerticalCurvedList"/>
    <dgm:cxn modelId="{BF322DA6-6A57-425D-A7A4-22E60BF0E5BC}" type="presParOf" srcId="{0894A7CC-81DF-4C26-81A1-FF0590041BC3}" destId="{A5BC705C-9BEA-4EA1-9DE4-79C6E4E57A6E}" srcOrd="0" destOrd="0" presId="urn:microsoft.com/office/officeart/2008/layout/VerticalCurvedList"/>
    <dgm:cxn modelId="{A9F83915-18BA-44B5-A191-9C39110DC113}" type="presParOf" srcId="{A57004CC-113C-4C2D-8A40-2AB918C8EBEF}" destId="{0B53B9ED-6B76-40E5-96ED-A38C25174A68}" srcOrd="3" destOrd="0" presId="urn:microsoft.com/office/officeart/2008/layout/VerticalCurvedList"/>
    <dgm:cxn modelId="{D33DCAF4-A18C-4435-B711-FD7AEA7A27E5}" type="presParOf" srcId="{A57004CC-113C-4C2D-8A40-2AB918C8EBEF}" destId="{B25FB3E9-1CFD-4060-9E16-6BA15363FC95}" srcOrd="4" destOrd="0" presId="urn:microsoft.com/office/officeart/2008/layout/VerticalCurvedList"/>
    <dgm:cxn modelId="{D9CB31DB-297F-40CF-B01A-73CFAEFE8C94}" type="presParOf" srcId="{B25FB3E9-1CFD-4060-9E16-6BA15363FC95}" destId="{36E45412-8A40-43E4-9AD2-9C86EF68B60C}" srcOrd="0" destOrd="0" presId="urn:microsoft.com/office/officeart/2008/layout/VerticalCurvedList"/>
    <dgm:cxn modelId="{2E44BFDD-67EB-4237-8BF9-6992EBC00A43}" type="presParOf" srcId="{A57004CC-113C-4C2D-8A40-2AB918C8EBEF}" destId="{4F349042-0FEA-4020-AA59-B5197C694E74}" srcOrd="5" destOrd="0" presId="urn:microsoft.com/office/officeart/2008/layout/VerticalCurvedList"/>
    <dgm:cxn modelId="{E1C40E86-B76A-4082-BE00-1CC3D040A4BB}" type="presParOf" srcId="{A57004CC-113C-4C2D-8A40-2AB918C8EBEF}" destId="{CCC24885-9557-4145-8DA0-82E3306E382D}" srcOrd="6" destOrd="0" presId="urn:microsoft.com/office/officeart/2008/layout/VerticalCurvedList"/>
    <dgm:cxn modelId="{9E41E757-E519-4872-8F44-70A7FACE3021}" type="presParOf" srcId="{CCC24885-9557-4145-8DA0-82E3306E382D}" destId="{5EA57C14-2283-460C-AAA5-E1A0F5D58A4B}" srcOrd="0" destOrd="0" presId="urn:microsoft.com/office/officeart/2008/layout/VerticalCurvedList"/>
    <dgm:cxn modelId="{A60198E2-BDA7-46AB-9B01-A88BE02B9778}" type="presParOf" srcId="{A57004CC-113C-4C2D-8A40-2AB918C8EBEF}" destId="{E60C1467-E0B3-4C17-AA3F-0EE833A02A74}" srcOrd="7" destOrd="0" presId="urn:microsoft.com/office/officeart/2008/layout/VerticalCurvedList"/>
    <dgm:cxn modelId="{916DFF27-46A5-457B-B633-B4B17A58B541}" type="presParOf" srcId="{A57004CC-113C-4C2D-8A40-2AB918C8EBEF}" destId="{A8AFBBE6-314E-4076-AFFA-3D9F9B2F4EA8}" srcOrd="8" destOrd="0" presId="urn:microsoft.com/office/officeart/2008/layout/VerticalCurvedList"/>
    <dgm:cxn modelId="{08985AFB-9A20-4D90-AECF-1DAFD4A49270}" type="presParOf" srcId="{A8AFBBE6-314E-4076-AFFA-3D9F9B2F4EA8}" destId="{C23ADE8A-6F0E-41FA-9710-D9E88B5EB3C0}" srcOrd="0" destOrd="0" presId="urn:microsoft.com/office/officeart/2008/layout/VerticalCurvedList"/>
    <dgm:cxn modelId="{E6B86ADA-108B-4452-9C45-547AA5947B5F}" type="presParOf" srcId="{A57004CC-113C-4C2D-8A40-2AB918C8EBEF}" destId="{3907C961-E116-45E2-AD96-19A2474FD2E2}" srcOrd="9" destOrd="0" presId="urn:microsoft.com/office/officeart/2008/layout/VerticalCurvedList"/>
    <dgm:cxn modelId="{FDB35E87-64ED-4875-BBA5-FAA8005E71EF}" type="presParOf" srcId="{A57004CC-113C-4C2D-8A40-2AB918C8EBEF}" destId="{55C84E76-C689-4203-A385-891DBDF162DD}" srcOrd="10" destOrd="0" presId="urn:microsoft.com/office/officeart/2008/layout/VerticalCurvedList"/>
    <dgm:cxn modelId="{BA1CF10A-7BD5-4170-BFD7-75A3F324727A}" type="presParOf" srcId="{55C84E76-C689-4203-A385-891DBDF162DD}" destId="{62973B73-9BFD-4267-9677-1428504A2773}" srcOrd="0" destOrd="0" presId="urn:microsoft.com/office/officeart/2008/layout/VerticalCurvedList"/>
    <dgm:cxn modelId="{0F328C82-A1F3-4974-AC51-8E84F42E6A8B}" type="presParOf" srcId="{A57004CC-113C-4C2D-8A40-2AB918C8EBEF}" destId="{57AF6673-B8EC-47E1-9CFD-D51259DF5A03}" srcOrd="11" destOrd="0" presId="urn:microsoft.com/office/officeart/2008/layout/VerticalCurvedList"/>
    <dgm:cxn modelId="{35790090-B358-405B-B4FB-795B980E8A00}" type="presParOf" srcId="{A57004CC-113C-4C2D-8A40-2AB918C8EBEF}" destId="{8CA8C8AE-07BB-4CD8-BF17-10C0F3407279}" srcOrd="12" destOrd="0" presId="urn:microsoft.com/office/officeart/2008/layout/VerticalCurvedList"/>
    <dgm:cxn modelId="{64A72363-7C26-40C1-BD2A-21E21D345646}" type="presParOf" srcId="{8CA8C8AE-07BB-4CD8-BF17-10C0F3407279}" destId="{E2224C28-293B-4FD3-9EB3-94FA91AF3914}" srcOrd="0" destOrd="0" presId="urn:microsoft.com/office/officeart/2008/layout/VerticalCurvedList"/>
    <dgm:cxn modelId="{2146DF0F-C50C-4A32-A5E8-1EDA9FA2FAD8}" type="presParOf" srcId="{A57004CC-113C-4C2D-8A40-2AB918C8EBEF}" destId="{1EDCE359-F914-4CE4-971D-907D867AE804}" srcOrd="13" destOrd="0" presId="urn:microsoft.com/office/officeart/2008/layout/VerticalCurvedList"/>
    <dgm:cxn modelId="{2C5801D7-9050-4EF5-9905-721990DE49BC}" type="presParOf" srcId="{A57004CC-113C-4C2D-8A40-2AB918C8EBEF}" destId="{27B0FAE3-4290-47E4-BA63-231BD4BE27B8}" srcOrd="14" destOrd="0" presId="urn:microsoft.com/office/officeart/2008/layout/VerticalCurvedList"/>
    <dgm:cxn modelId="{0590C52B-388D-4365-80F4-A748352C7A0D}" type="presParOf" srcId="{27B0FAE3-4290-47E4-BA63-231BD4BE27B8}" destId="{A8C6DEC6-BB6F-4E8E-8BBB-AD8858AC52B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26B941-C690-4F07-933E-74F31DC28CC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PE"/>
        </a:p>
      </dgm:t>
    </dgm:pt>
    <dgm:pt modelId="{04E4A8C0-2C5D-41A6-A05E-A7F449DD14BB}">
      <dgm:prSet phldrT="[Texto]"/>
      <dgm:spPr>
        <a:solidFill>
          <a:srgbClr val="92D050"/>
        </a:solidFill>
      </dgm:spPr>
      <dgm:t>
        <a:bodyPr/>
        <a:lstStyle/>
        <a:p>
          <a:r>
            <a:rPr lang="es-ES" b="1" dirty="0">
              <a:solidFill>
                <a:schemeClr val="tx1"/>
              </a:solidFill>
            </a:rPr>
            <a:t>h) Atender los requerimientos de personal profesional, técnico y administrativo para las obras.</a:t>
          </a:r>
          <a:endParaRPr lang="es-PE" b="1" dirty="0"/>
        </a:p>
      </dgm:t>
    </dgm:pt>
    <dgm:pt modelId="{1A7428A2-4E0F-4B61-823B-658F6423EAF6}" type="parTrans" cxnId="{7D33DA3E-084D-49A4-AAC4-D112AB27CD60}">
      <dgm:prSet/>
      <dgm:spPr/>
      <dgm:t>
        <a:bodyPr/>
        <a:lstStyle/>
        <a:p>
          <a:endParaRPr lang="es-PE"/>
        </a:p>
      </dgm:t>
    </dgm:pt>
    <dgm:pt modelId="{4BF9EDD2-CA74-4B9C-9330-68864875205F}" type="sibTrans" cxnId="{7D33DA3E-084D-49A4-AAC4-D112AB27CD60}">
      <dgm:prSet/>
      <dgm:spPr/>
      <dgm:t>
        <a:bodyPr/>
        <a:lstStyle/>
        <a:p>
          <a:endParaRPr lang="es-PE"/>
        </a:p>
      </dgm:t>
    </dgm:pt>
    <dgm:pt modelId="{28451367-74B6-4EA6-ABAA-1755D5180799}">
      <dgm:prSet phldrT="[Texto]"/>
      <dgm:spPr>
        <a:solidFill>
          <a:srgbClr val="FFC000"/>
        </a:solidFill>
      </dgm:spPr>
      <dgm:t>
        <a:bodyPr/>
        <a:lstStyle/>
        <a:p>
          <a:r>
            <a:rPr lang="es-ES" b="1" dirty="0">
              <a:solidFill>
                <a:schemeClr val="tx1"/>
              </a:solidFill>
            </a:rPr>
            <a:t> i) Informar al órgano sancionador, las infracciones del residente o Inspector de Obra al Reglamento Interno de Trabajo u otras normas</a:t>
          </a:r>
          <a:endParaRPr lang="es-PE" b="1" dirty="0"/>
        </a:p>
      </dgm:t>
    </dgm:pt>
    <dgm:pt modelId="{2CA6C0BE-4F1E-401F-922A-D5FC249E864E}" type="parTrans" cxnId="{7FF99098-2282-434F-84AB-8BCB1EF34F45}">
      <dgm:prSet/>
      <dgm:spPr/>
      <dgm:t>
        <a:bodyPr/>
        <a:lstStyle/>
        <a:p>
          <a:endParaRPr lang="es-PE"/>
        </a:p>
      </dgm:t>
    </dgm:pt>
    <dgm:pt modelId="{D62C4A09-78A2-4577-864F-CBA4EAFF263D}" type="sibTrans" cxnId="{7FF99098-2282-434F-84AB-8BCB1EF34F45}">
      <dgm:prSet/>
      <dgm:spPr/>
      <dgm:t>
        <a:bodyPr/>
        <a:lstStyle/>
        <a:p>
          <a:endParaRPr lang="es-PE"/>
        </a:p>
      </dgm:t>
    </dgm:pt>
    <dgm:pt modelId="{D29C5DD6-0FC3-4722-9C9D-654F47F72C56}">
      <dgm:prSet phldrT="[Texto]"/>
      <dgm:spPr>
        <a:solidFill>
          <a:schemeClr val="accent1">
            <a:lumMod val="40000"/>
            <a:lumOff val="60000"/>
          </a:schemeClr>
        </a:solidFill>
      </dgm:spPr>
      <dgm:t>
        <a:bodyPr/>
        <a:lstStyle/>
        <a:p>
          <a:r>
            <a:rPr lang="es-ES" b="1" i="1" dirty="0">
              <a:solidFill>
                <a:schemeClr val="tx1"/>
              </a:solidFill>
            </a:rPr>
            <a:t>k) Consolidar e informar periódicamente al Titular de la entidad los avances físicos y financieros de las obras x AD</a:t>
          </a:r>
          <a:endParaRPr lang="es-PE" b="1" i="1" dirty="0">
            <a:solidFill>
              <a:schemeClr val="tx1"/>
            </a:solidFill>
          </a:endParaRPr>
        </a:p>
      </dgm:t>
    </dgm:pt>
    <dgm:pt modelId="{A3EA9779-D871-4E60-A48B-5999C25B7546}" type="parTrans" cxnId="{4517B03E-78D2-43D6-B175-759056FDE7FB}">
      <dgm:prSet/>
      <dgm:spPr/>
      <dgm:t>
        <a:bodyPr/>
        <a:lstStyle/>
        <a:p>
          <a:endParaRPr lang="es-PE"/>
        </a:p>
      </dgm:t>
    </dgm:pt>
    <dgm:pt modelId="{7CCDC2EB-32BF-47E9-8E40-8164BB8E86FC}" type="sibTrans" cxnId="{4517B03E-78D2-43D6-B175-759056FDE7FB}">
      <dgm:prSet/>
      <dgm:spPr/>
      <dgm:t>
        <a:bodyPr/>
        <a:lstStyle/>
        <a:p>
          <a:endParaRPr lang="es-PE"/>
        </a:p>
      </dgm:t>
    </dgm:pt>
    <dgm:pt modelId="{94A6B306-F077-4FA4-BBAB-B5C8D729B27D}">
      <dgm:prSet phldrT="[Texto]"/>
      <dgm:spPr>
        <a:solidFill>
          <a:schemeClr val="accent1">
            <a:lumMod val="40000"/>
            <a:lumOff val="60000"/>
          </a:schemeClr>
        </a:solidFill>
      </dgm:spPr>
      <dgm:t>
        <a:bodyPr/>
        <a:lstStyle/>
        <a:p>
          <a:r>
            <a:rPr lang="es-ES" b="1" dirty="0"/>
            <a:t> </a:t>
          </a:r>
          <a:r>
            <a:rPr lang="es-ES" b="1" dirty="0">
              <a:solidFill>
                <a:schemeClr val="tx1"/>
              </a:solidFill>
            </a:rPr>
            <a:t>l) Realizar visitas inopinadas a las obras x AD e informar los resultados al nivel correspondiente</a:t>
          </a:r>
          <a:r>
            <a:rPr lang="es-ES" b="1" dirty="0"/>
            <a:t>. </a:t>
          </a:r>
          <a:endParaRPr lang="es-PE" b="1" dirty="0"/>
        </a:p>
      </dgm:t>
    </dgm:pt>
    <dgm:pt modelId="{619BCFE7-A6D8-4B64-850B-A43421877BD0}" type="parTrans" cxnId="{A9948077-DAC9-41F3-B9E1-AFAE18E13D5E}">
      <dgm:prSet/>
      <dgm:spPr/>
      <dgm:t>
        <a:bodyPr/>
        <a:lstStyle/>
        <a:p>
          <a:endParaRPr lang="es-PE"/>
        </a:p>
      </dgm:t>
    </dgm:pt>
    <dgm:pt modelId="{CB02827D-B206-49DE-8130-997A73DC068B}" type="sibTrans" cxnId="{A9948077-DAC9-41F3-B9E1-AFAE18E13D5E}">
      <dgm:prSet/>
      <dgm:spPr/>
      <dgm:t>
        <a:bodyPr/>
        <a:lstStyle/>
        <a:p>
          <a:endParaRPr lang="es-PE"/>
        </a:p>
      </dgm:t>
    </dgm:pt>
    <dgm:pt modelId="{26643675-D521-4F09-950B-943487FB78D0}">
      <dgm:prSet phldrT="[Texto]"/>
      <dgm:spPr>
        <a:solidFill>
          <a:schemeClr val="accent1">
            <a:lumMod val="40000"/>
            <a:lumOff val="60000"/>
          </a:schemeClr>
        </a:solidFill>
      </dgm:spPr>
      <dgm:t>
        <a:bodyPr/>
        <a:lstStyle/>
        <a:p>
          <a:r>
            <a:rPr lang="es-ES" b="1" dirty="0">
              <a:solidFill>
                <a:schemeClr val="tx1"/>
              </a:solidFill>
            </a:rPr>
            <a:t>m) Elaborar propuestas de normas, manuales, lineamientos, orientaciones u otros documentos complementarios de uso interno para la ejecución de obras por administración directa. </a:t>
          </a:r>
          <a:endParaRPr lang="es-PE" b="1" dirty="0">
            <a:solidFill>
              <a:schemeClr val="tx1"/>
            </a:solidFill>
          </a:endParaRPr>
        </a:p>
      </dgm:t>
    </dgm:pt>
    <dgm:pt modelId="{1DD20B04-5E70-4327-81B4-E8664BD7ECC9}" type="parTrans" cxnId="{C861DC06-139B-4FB3-8A34-66FACEE1120D}">
      <dgm:prSet/>
      <dgm:spPr/>
      <dgm:t>
        <a:bodyPr/>
        <a:lstStyle/>
        <a:p>
          <a:endParaRPr lang="es-PE"/>
        </a:p>
      </dgm:t>
    </dgm:pt>
    <dgm:pt modelId="{9594736C-643E-4330-91A2-DAA4A6B187B0}" type="sibTrans" cxnId="{C861DC06-139B-4FB3-8A34-66FACEE1120D}">
      <dgm:prSet/>
      <dgm:spPr/>
      <dgm:t>
        <a:bodyPr/>
        <a:lstStyle/>
        <a:p>
          <a:endParaRPr lang="es-PE"/>
        </a:p>
      </dgm:t>
    </dgm:pt>
    <dgm:pt modelId="{A590D62A-40E8-4D1F-BD20-5E65E7B2255C}">
      <dgm:prSet phldrT="[Texto]"/>
      <dgm:spPr>
        <a:solidFill>
          <a:srgbClr val="FFC000"/>
        </a:solidFill>
      </dgm:spPr>
      <dgm:t>
        <a:bodyPr/>
        <a:lstStyle/>
        <a:p>
          <a:r>
            <a:rPr lang="es-ES" b="1" dirty="0">
              <a:solidFill>
                <a:schemeClr val="tx1"/>
              </a:solidFill>
            </a:rPr>
            <a:t> j) Coordinar con el OEC, las infracciones del Supervisor de Obra para la aplicación de penalidades, en caso corresponda</a:t>
          </a:r>
          <a:endParaRPr lang="es-PE" b="1" dirty="0"/>
        </a:p>
      </dgm:t>
    </dgm:pt>
    <dgm:pt modelId="{4BC27734-BCB2-46BF-90D2-419366858147}" type="parTrans" cxnId="{A5CDD858-5936-4186-AC34-B2AE0DB65EAF}">
      <dgm:prSet/>
      <dgm:spPr/>
      <dgm:t>
        <a:bodyPr/>
        <a:lstStyle/>
        <a:p>
          <a:endParaRPr lang="es-PE"/>
        </a:p>
      </dgm:t>
    </dgm:pt>
    <dgm:pt modelId="{FE3EE33A-8476-4649-98A7-BE3D1F83CDAC}" type="sibTrans" cxnId="{A5CDD858-5936-4186-AC34-B2AE0DB65EAF}">
      <dgm:prSet/>
      <dgm:spPr/>
      <dgm:t>
        <a:bodyPr/>
        <a:lstStyle/>
        <a:p>
          <a:endParaRPr lang="es-PE"/>
        </a:p>
      </dgm:t>
    </dgm:pt>
    <dgm:pt modelId="{21214AEC-3429-4ECA-A8A0-089AB896379C}">
      <dgm:prSet phldrT="[Texto]"/>
      <dgm:spPr>
        <a:solidFill>
          <a:srgbClr val="92D050"/>
        </a:solidFill>
      </dgm:spPr>
      <dgm:t>
        <a:bodyPr/>
        <a:lstStyle/>
        <a:p>
          <a:r>
            <a:rPr lang="es-ES" b="1" dirty="0">
              <a:solidFill>
                <a:schemeClr val="tx1"/>
              </a:solidFill>
            </a:rPr>
            <a:t>n) Asumir en forma temporal las funciones de Residente de Obra en casos excepcionales, por ausencia temporal máximo 10 días, hasta la designación del nievo residente, máximo 15 días.</a:t>
          </a:r>
          <a:endParaRPr lang="es-PE" b="1" dirty="0"/>
        </a:p>
      </dgm:t>
    </dgm:pt>
    <dgm:pt modelId="{C9C3BDE3-AE4D-47BD-98DD-FD5841A3AEC6}" type="parTrans" cxnId="{1C201FB7-8702-4F7E-91BA-263E0D323494}">
      <dgm:prSet/>
      <dgm:spPr/>
      <dgm:t>
        <a:bodyPr/>
        <a:lstStyle/>
        <a:p>
          <a:endParaRPr lang="es-PE"/>
        </a:p>
      </dgm:t>
    </dgm:pt>
    <dgm:pt modelId="{94891F15-07F0-46C4-8958-3B2591974EAB}" type="sibTrans" cxnId="{1C201FB7-8702-4F7E-91BA-263E0D323494}">
      <dgm:prSet/>
      <dgm:spPr/>
      <dgm:t>
        <a:bodyPr/>
        <a:lstStyle/>
        <a:p>
          <a:endParaRPr lang="es-PE"/>
        </a:p>
      </dgm:t>
    </dgm:pt>
    <dgm:pt modelId="{28BAFC32-5904-43B0-8C4D-84E318A53D8E}" type="pres">
      <dgm:prSet presAssocID="{C626B941-C690-4F07-933E-74F31DC28CC2}" presName="Name0" presStyleCnt="0">
        <dgm:presLayoutVars>
          <dgm:chMax val="7"/>
          <dgm:chPref val="7"/>
          <dgm:dir/>
        </dgm:presLayoutVars>
      </dgm:prSet>
      <dgm:spPr/>
    </dgm:pt>
    <dgm:pt modelId="{A57004CC-113C-4C2D-8A40-2AB918C8EBEF}" type="pres">
      <dgm:prSet presAssocID="{C626B941-C690-4F07-933E-74F31DC28CC2}" presName="Name1" presStyleCnt="0"/>
      <dgm:spPr/>
    </dgm:pt>
    <dgm:pt modelId="{D3ED94D6-89E5-4E7E-B478-B473912296BE}" type="pres">
      <dgm:prSet presAssocID="{C626B941-C690-4F07-933E-74F31DC28CC2}" presName="cycle" presStyleCnt="0"/>
      <dgm:spPr/>
    </dgm:pt>
    <dgm:pt modelId="{5985846C-2C1F-48C6-8C4C-539E8A8C3EEB}" type="pres">
      <dgm:prSet presAssocID="{C626B941-C690-4F07-933E-74F31DC28CC2}" presName="srcNode" presStyleLbl="node1" presStyleIdx="0" presStyleCnt="7"/>
      <dgm:spPr/>
    </dgm:pt>
    <dgm:pt modelId="{B030D297-6D75-4960-9FCF-568819B17CEE}" type="pres">
      <dgm:prSet presAssocID="{C626B941-C690-4F07-933E-74F31DC28CC2}" presName="conn" presStyleLbl="parChTrans1D2" presStyleIdx="0" presStyleCnt="1"/>
      <dgm:spPr/>
    </dgm:pt>
    <dgm:pt modelId="{9F289563-1F96-4C72-912F-83643F1D3367}" type="pres">
      <dgm:prSet presAssocID="{C626B941-C690-4F07-933E-74F31DC28CC2}" presName="extraNode" presStyleLbl="node1" presStyleIdx="0" presStyleCnt="7"/>
      <dgm:spPr/>
    </dgm:pt>
    <dgm:pt modelId="{D224D5A2-0E9A-4A5B-B3C2-D640CD803FE1}" type="pres">
      <dgm:prSet presAssocID="{C626B941-C690-4F07-933E-74F31DC28CC2}" presName="dstNode" presStyleLbl="node1" presStyleIdx="0" presStyleCnt="7"/>
      <dgm:spPr/>
    </dgm:pt>
    <dgm:pt modelId="{E425E4F9-A759-47C4-AB0A-CEF995189FD0}" type="pres">
      <dgm:prSet presAssocID="{04E4A8C0-2C5D-41A6-A05E-A7F449DD14BB}" presName="text_1" presStyleLbl="node1" presStyleIdx="0" presStyleCnt="7">
        <dgm:presLayoutVars>
          <dgm:bulletEnabled val="1"/>
        </dgm:presLayoutVars>
      </dgm:prSet>
      <dgm:spPr/>
    </dgm:pt>
    <dgm:pt modelId="{0894A7CC-81DF-4C26-81A1-FF0590041BC3}" type="pres">
      <dgm:prSet presAssocID="{04E4A8C0-2C5D-41A6-A05E-A7F449DD14BB}" presName="accent_1" presStyleCnt="0"/>
      <dgm:spPr/>
    </dgm:pt>
    <dgm:pt modelId="{A5BC705C-9BEA-4EA1-9DE4-79C6E4E57A6E}" type="pres">
      <dgm:prSet presAssocID="{04E4A8C0-2C5D-41A6-A05E-A7F449DD14BB}" presName="accentRepeatNode" presStyleLbl="solidFgAcc1" presStyleIdx="0" presStyleCnt="7"/>
      <dgm:spPr/>
    </dgm:pt>
    <dgm:pt modelId="{22A060E4-EA20-4CE2-AE41-1C417D606E9D}" type="pres">
      <dgm:prSet presAssocID="{28451367-74B6-4EA6-ABAA-1755D5180799}" presName="text_2" presStyleLbl="node1" presStyleIdx="1" presStyleCnt="7">
        <dgm:presLayoutVars>
          <dgm:bulletEnabled val="1"/>
        </dgm:presLayoutVars>
      </dgm:prSet>
      <dgm:spPr/>
    </dgm:pt>
    <dgm:pt modelId="{401B7365-8C46-4D62-9E49-16EE6C3D6062}" type="pres">
      <dgm:prSet presAssocID="{28451367-74B6-4EA6-ABAA-1755D5180799}" presName="accent_2" presStyleCnt="0"/>
      <dgm:spPr/>
    </dgm:pt>
    <dgm:pt modelId="{6CB7F4C3-6BA7-415F-B093-8A45A636CAC6}" type="pres">
      <dgm:prSet presAssocID="{28451367-74B6-4EA6-ABAA-1755D5180799}" presName="accentRepeatNode" presStyleLbl="solidFgAcc1" presStyleIdx="1" presStyleCnt="7"/>
      <dgm:spPr/>
    </dgm:pt>
    <dgm:pt modelId="{2F8A40EA-D4C0-495F-B60E-836D8FDAE5BB}" type="pres">
      <dgm:prSet presAssocID="{A590D62A-40E8-4D1F-BD20-5E65E7B2255C}" presName="text_3" presStyleLbl="node1" presStyleIdx="2" presStyleCnt="7">
        <dgm:presLayoutVars>
          <dgm:bulletEnabled val="1"/>
        </dgm:presLayoutVars>
      </dgm:prSet>
      <dgm:spPr/>
    </dgm:pt>
    <dgm:pt modelId="{3BB644C3-01E5-40D8-A21D-83CEA7A256B5}" type="pres">
      <dgm:prSet presAssocID="{A590D62A-40E8-4D1F-BD20-5E65E7B2255C}" presName="accent_3" presStyleCnt="0"/>
      <dgm:spPr/>
    </dgm:pt>
    <dgm:pt modelId="{0C258C8C-6FAD-487E-AF5B-B7828697FF45}" type="pres">
      <dgm:prSet presAssocID="{A590D62A-40E8-4D1F-BD20-5E65E7B2255C}" presName="accentRepeatNode" presStyleLbl="solidFgAcc1" presStyleIdx="2" presStyleCnt="7"/>
      <dgm:spPr/>
    </dgm:pt>
    <dgm:pt modelId="{3991DC61-BEF4-4469-BCB6-830D5F1B9C9B}" type="pres">
      <dgm:prSet presAssocID="{D29C5DD6-0FC3-4722-9C9D-654F47F72C56}" presName="text_4" presStyleLbl="node1" presStyleIdx="3" presStyleCnt="7">
        <dgm:presLayoutVars>
          <dgm:bulletEnabled val="1"/>
        </dgm:presLayoutVars>
      </dgm:prSet>
      <dgm:spPr/>
    </dgm:pt>
    <dgm:pt modelId="{BE0E3591-8CFF-425B-8A5A-6F479586E430}" type="pres">
      <dgm:prSet presAssocID="{D29C5DD6-0FC3-4722-9C9D-654F47F72C56}" presName="accent_4" presStyleCnt="0"/>
      <dgm:spPr/>
    </dgm:pt>
    <dgm:pt modelId="{D5C1A90E-A09E-4C3B-B431-7F921269FF08}" type="pres">
      <dgm:prSet presAssocID="{D29C5DD6-0FC3-4722-9C9D-654F47F72C56}" presName="accentRepeatNode" presStyleLbl="solidFgAcc1" presStyleIdx="3" presStyleCnt="7"/>
      <dgm:spPr/>
    </dgm:pt>
    <dgm:pt modelId="{2B57684D-06A7-4963-8381-6FE65855D5C4}" type="pres">
      <dgm:prSet presAssocID="{94A6B306-F077-4FA4-BBAB-B5C8D729B27D}" presName="text_5" presStyleLbl="node1" presStyleIdx="4" presStyleCnt="7">
        <dgm:presLayoutVars>
          <dgm:bulletEnabled val="1"/>
        </dgm:presLayoutVars>
      </dgm:prSet>
      <dgm:spPr/>
    </dgm:pt>
    <dgm:pt modelId="{65F58B67-5C63-45DD-AF63-6C5BD96B48D9}" type="pres">
      <dgm:prSet presAssocID="{94A6B306-F077-4FA4-BBAB-B5C8D729B27D}" presName="accent_5" presStyleCnt="0"/>
      <dgm:spPr/>
    </dgm:pt>
    <dgm:pt modelId="{CD1007A8-9BB3-4497-B085-9259FF0E2160}" type="pres">
      <dgm:prSet presAssocID="{94A6B306-F077-4FA4-BBAB-B5C8D729B27D}" presName="accentRepeatNode" presStyleLbl="solidFgAcc1" presStyleIdx="4" presStyleCnt="7"/>
      <dgm:spPr/>
    </dgm:pt>
    <dgm:pt modelId="{0CA02BF6-B141-4BB5-AC96-D440BD8F8098}" type="pres">
      <dgm:prSet presAssocID="{26643675-D521-4F09-950B-943487FB78D0}" presName="text_6" presStyleLbl="node1" presStyleIdx="5" presStyleCnt="7">
        <dgm:presLayoutVars>
          <dgm:bulletEnabled val="1"/>
        </dgm:presLayoutVars>
      </dgm:prSet>
      <dgm:spPr/>
    </dgm:pt>
    <dgm:pt modelId="{5FF02493-C435-4350-95F0-9BD0479E379E}" type="pres">
      <dgm:prSet presAssocID="{26643675-D521-4F09-950B-943487FB78D0}" presName="accent_6" presStyleCnt="0"/>
      <dgm:spPr/>
    </dgm:pt>
    <dgm:pt modelId="{731D1814-1C70-4897-A7E6-B1B308B2EC0F}" type="pres">
      <dgm:prSet presAssocID="{26643675-D521-4F09-950B-943487FB78D0}" presName="accentRepeatNode" presStyleLbl="solidFgAcc1" presStyleIdx="5" presStyleCnt="7"/>
      <dgm:spPr/>
    </dgm:pt>
    <dgm:pt modelId="{B8745E44-975B-4A6D-81C9-C81329B39DED}" type="pres">
      <dgm:prSet presAssocID="{21214AEC-3429-4ECA-A8A0-089AB896379C}" presName="text_7" presStyleLbl="node1" presStyleIdx="6" presStyleCnt="7">
        <dgm:presLayoutVars>
          <dgm:bulletEnabled val="1"/>
        </dgm:presLayoutVars>
      </dgm:prSet>
      <dgm:spPr/>
    </dgm:pt>
    <dgm:pt modelId="{9AF77292-C7BC-408F-8A0B-AAE90822612B}" type="pres">
      <dgm:prSet presAssocID="{21214AEC-3429-4ECA-A8A0-089AB896379C}" presName="accent_7" presStyleCnt="0"/>
      <dgm:spPr/>
    </dgm:pt>
    <dgm:pt modelId="{F9748C7B-1513-4115-BCC8-F43375E918B6}" type="pres">
      <dgm:prSet presAssocID="{21214AEC-3429-4ECA-A8A0-089AB896379C}" presName="accentRepeatNode" presStyleLbl="solidFgAcc1" presStyleIdx="6" presStyleCnt="7"/>
      <dgm:spPr/>
    </dgm:pt>
  </dgm:ptLst>
  <dgm:cxnLst>
    <dgm:cxn modelId="{C861DC06-139B-4FB3-8A34-66FACEE1120D}" srcId="{C626B941-C690-4F07-933E-74F31DC28CC2}" destId="{26643675-D521-4F09-950B-943487FB78D0}" srcOrd="5" destOrd="0" parTransId="{1DD20B04-5E70-4327-81B4-E8664BD7ECC9}" sibTransId="{9594736C-643E-4330-91A2-DAA4A6B187B0}"/>
    <dgm:cxn modelId="{DC1E2E0E-DFD9-458C-AACC-593A26D84AF6}" type="presOf" srcId="{A590D62A-40E8-4D1F-BD20-5E65E7B2255C}" destId="{2F8A40EA-D4C0-495F-B60E-836D8FDAE5BB}" srcOrd="0" destOrd="0" presId="urn:microsoft.com/office/officeart/2008/layout/VerticalCurvedList"/>
    <dgm:cxn modelId="{96DCEF12-1438-41AF-9226-501A94562FFA}" type="presOf" srcId="{D29C5DD6-0FC3-4722-9C9D-654F47F72C56}" destId="{3991DC61-BEF4-4469-BCB6-830D5F1B9C9B}" srcOrd="0" destOrd="0" presId="urn:microsoft.com/office/officeart/2008/layout/VerticalCurvedList"/>
    <dgm:cxn modelId="{4517B03E-78D2-43D6-B175-759056FDE7FB}" srcId="{C626B941-C690-4F07-933E-74F31DC28CC2}" destId="{D29C5DD6-0FC3-4722-9C9D-654F47F72C56}" srcOrd="3" destOrd="0" parTransId="{A3EA9779-D871-4E60-A48B-5999C25B7546}" sibTransId="{7CCDC2EB-32BF-47E9-8E40-8164BB8E86FC}"/>
    <dgm:cxn modelId="{7D33DA3E-084D-49A4-AAC4-D112AB27CD60}" srcId="{C626B941-C690-4F07-933E-74F31DC28CC2}" destId="{04E4A8C0-2C5D-41A6-A05E-A7F449DD14BB}" srcOrd="0" destOrd="0" parTransId="{1A7428A2-4E0F-4B61-823B-658F6423EAF6}" sibTransId="{4BF9EDD2-CA74-4B9C-9330-68864875205F}"/>
    <dgm:cxn modelId="{E077DB4F-22C1-42CF-BC0E-DBAB2FD2A13F}" type="presOf" srcId="{26643675-D521-4F09-950B-943487FB78D0}" destId="{0CA02BF6-B141-4BB5-AC96-D440BD8F8098}" srcOrd="0" destOrd="0" presId="urn:microsoft.com/office/officeart/2008/layout/VerticalCurvedList"/>
    <dgm:cxn modelId="{C98CDC52-886F-4078-84C8-624E6A67C712}" type="presOf" srcId="{C626B941-C690-4F07-933E-74F31DC28CC2}" destId="{28BAFC32-5904-43B0-8C4D-84E318A53D8E}" srcOrd="0" destOrd="0" presId="urn:microsoft.com/office/officeart/2008/layout/VerticalCurvedList"/>
    <dgm:cxn modelId="{5BC9FA56-CA8A-4E6F-ADEF-24DBC09857CE}" type="presOf" srcId="{04E4A8C0-2C5D-41A6-A05E-A7F449DD14BB}" destId="{E425E4F9-A759-47C4-AB0A-CEF995189FD0}" srcOrd="0" destOrd="0" presId="urn:microsoft.com/office/officeart/2008/layout/VerticalCurvedList"/>
    <dgm:cxn modelId="{A9948077-DAC9-41F3-B9E1-AFAE18E13D5E}" srcId="{C626B941-C690-4F07-933E-74F31DC28CC2}" destId="{94A6B306-F077-4FA4-BBAB-B5C8D729B27D}" srcOrd="4" destOrd="0" parTransId="{619BCFE7-A6D8-4B64-850B-A43421877BD0}" sibTransId="{CB02827D-B206-49DE-8130-997A73DC068B}"/>
    <dgm:cxn modelId="{A5CDD858-5936-4186-AC34-B2AE0DB65EAF}" srcId="{C626B941-C690-4F07-933E-74F31DC28CC2}" destId="{A590D62A-40E8-4D1F-BD20-5E65E7B2255C}" srcOrd="2" destOrd="0" parTransId="{4BC27734-BCB2-46BF-90D2-419366858147}" sibTransId="{FE3EE33A-8476-4649-98A7-BE3D1F83CDAC}"/>
    <dgm:cxn modelId="{7FF99098-2282-434F-84AB-8BCB1EF34F45}" srcId="{C626B941-C690-4F07-933E-74F31DC28CC2}" destId="{28451367-74B6-4EA6-ABAA-1755D5180799}" srcOrd="1" destOrd="0" parTransId="{2CA6C0BE-4F1E-401F-922A-D5FC249E864E}" sibTransId="{D62C4A09-78A2-4577-864F-CBA4EAFF263D}"/>
    <dgm:cxn modelId="{C978289B-C367-43BB-817A-B5FA1F6C859D}" type="presOf" srcId="{4BF9EDD2-CA74-4B9C-9330-68864875205F}" destId="{B030D297-6D75-4960-9FCF-568819B17CEE}" srcOrd="0" destOrd="0" presId="urn:microsoft.com/office/officeart/2008/layout/VerticalCurvedList"/>
    <dgm:cxn modelId="{5DD2549E-A4C0-4D8D-89F0-AF013AEDD252}" type="presOf" srcId="{94A6B306-F077-4FA4-BBAB-B5C8D729B27D}" destId="{2B57684D-06A7-4963-8381-6FE65855D5C4}" srcOrd="0" destOrd="0" presId="urn:microsoft.com/office/officeart/2008/layout/VerticalCurvedList"/>
    <dgm:cxn modelId="{D0FBBBAA-DBA0-4000-AADC-19796EA672C4}" type="presOf" srcId="{21214AEC-3429-4ECA-A8A0-089AB896379C}" destId="{B8745E44-975B-4A6D-81C9-C81329B39DED}" srcOrd="0" destOrd="0" presId="urn:microsoft.com/office/officeart/2008/layout/VerticalCurvedList"/>
    <dgm:cxn modelId="{1C201FB7-8702-4F7E-91BA-263E0D323494}" srcId="{C626B941-C690-4F07-933E-74F31DC28CC2}" destId="{21214AEC-3429-4ECA-A8A0-089AB896379C}" srcOrd="6" destOrd="0" parTransId="{C9C3BDE3-AE4D-47BD-98DD-FD5841A3AEC6}" sibTransId="{94891F15-07F0-46C4-8958-3B2591974EAB}"/>
    <dgm:cxn modelId="{2E7181BA-9753-4CC3-83FE-7B617A016940}" type="presOf" srcId="{28451367-74B6-4EA6-ABAA-1755D5180799}" destId="{22A060E4-EA20-4CE2-AE41-1C417D606E9D}" srcOrd="0" destOrd="0" presId="urn:microsoft.com/office/officeart/2008/layout/VerticalCurvedList"/>
    <dgm:cxn modelId="{81D4623F-D15D-4B84-B42B-F5A3BE3BFC56}" type="presParOf" srcId="{28BAFC32-5904-43B0-8C4D-84E318A53D8E}" destId="{A57004CC-113C-4C2D-8A40-2AB918C8EBEF}" srcOrd="0" destOrd="0" presId="urn:microsoft.com/office/officeart/2008/layout/VerticalCurvedList"/>
    <dgm:cxn modelId="{315F5B04-1C46-4A23-A389-0365D7FA7850}" type="presParOf" srcId="{A57004CC-113C-4C2D-8A40-2AB918C8EBEF}" destId="{D3ED94D6-89E5-4E7E-B478-B473912296BE}" srcOrd="0" destOrd="0" presId="urn:microsoft.com/office/officeart/2008/layout/VerticalCurvedList"/>
    <dgm:cxn modelId="{A7E39D9A-0F14-40C5-B8EC-13278596C4CC}" type="presParOf" srcId="{D3ED94D6-89E5-4E7E-B478-B473912296BE}" destId="{5985846C-2C1F-48C6-8C4C-539E8A8C3EEB}" srcOrd="0" destOrd="0" presId="urn:microsoft.com/office/officeart/2008/layout/VerticalCurvedList"/>
    <dgm:cxn modelId="{4E6C056E-20BE-42D2-BE64-DBC8F41B1FA4}" type="presParOf" srcId="{D3ED94D6-89E5-4E7E-B478-B473912296BE}" destId="{B030D297-6D75-4960-9FCF-568819B17CEE}" srcOrd="1" destOrd="0" presId="urn:microsoft.com/office/officeart/2008/layout/VerticalCurvedList"/>
    <dgm:cxn modelId="{08BC6CCA-7609-468D-B914-A869CA57F8B3}" type="presParOf" srcId="{D3ED94D6-89E5-4E7E-B478-B473912296BE}" destId="{9F289563-1F96-4C72-912F-83643F1D3367}" srcOrd="2" destOrd="0" presId="urn:microsoft.com/office/officeart/2008/layout/VerticalCurvedList"/>
    <dgm:cxn modelId="{95D280F1-1371-49AB-87D3-2C684BB227B3}" type="presParOf" srcId="{D3ED94D6-89E5-4E7E-B478-B473912296BE}" destId="{D224D5A2-0E9A-4A5B-B3C2-D640CD803FE1}" srcOrd="3" destOrd="0" presId="urn:microsoft.com/office/officeart/2008/layout/VerticalCurvedList"/>
    <dgm:cxn modelId="{8C5F6D07-B313-4182-97F4-317234407BAB}" type="presParOf" srcId="{A57004CC-113C-4C2D-8A40-2AB918C8EBEF}" destId="{E425E4F9-A759-47C4-AB0A-CEF995189FD0}" srcOrd="1" destOrd="0" presId="urn:microsoft.com/office/officeart/2008/layout/VerticalCurvedList"/>
    <dgm:cxn modelId="{BDFB2E0A-53A4-4D41-B353-37E4FFA7AB70}" type="presParOf" srcId="{A57004CC-113C-4C2D-8A40-2AB918C8EBEF}" destId="{0894A7CC-81DF-4C26-81A1-FF0590041BC3}" srcOrd="2" destOrd="0" presId="urn:microsoft.com/office/officeart/2008/layout/VerticalCurvedList"/>
    <dgm:cxn modelId="{BF322DA6-6A57-425D-A7A4-22E60BF0E5BC}" type="presParOf" srcId="{0894A7CC-81DF-4C26-81A1-FF0590041BC3}" destId="{A5BC705C-9BEA-4EA1-9DE4-79C6E4E57A6E}" srcOrd="0" destOrd="0" presId="urn:microsoft.com/office/officeart/2008/layout/VerticalCurvedList"/>
    <dgm:cxn modelId="{F0CB3C39-5CF6-4EA2-81BD-EF05A4FB39E8}" type="presParOf" srcId="{A57004CC-113C-4C2D-8A40-2AB918C8EBEF}" destId="{22A060E4-EA20-4CE2-AE41-1C417D606E9D}" srcOrd="3" destOrd="0" presId="urn:microsoft.com/office/officeart/2008/layout/VerticalCurvedList"/>
    <dgm:cxn modelId="{223F16E1-4EFC-471D-8F34-7A0DA28EFE31}" type="presParOf" srcId="{A57004CC-113C-4C2D-8A40-2AB918C8EBEF}" destId="{401B7365-8C46-4D62-9E49-16EE6C3D6062}" srcOrd="4" destOrd="0" presId="urn:microsoft.com/office/officeart/2008/layout/VerticalCurvedList"/>
    <dgm:cxn modelId="{7481D93D-C14E-40E8-B562-BA63BCC2FFCB}" type="presParOf" srcId="{401B7365-8C46-4D62-9E49-16EE6C3D6062}" destId="{6CB7F4C3-6BA7-415F-B093-8A45A636CAC6}" srcOrd="0" destOrd="0" presId="urn:microsoft.com/office/officeart/2008/layout/VerticalCurvedList"/>
    <dgm:cxn modelId="{2843534D-E065-45FE-B3CA-35A11A01E268}" type="presParOf" srcId="{A57004CC-113C-4C2D-8A40-2AB918C8EBEF}" destId="{2F8A40EA-D4C0-495F-B60E-836D8FDAE5BB}" srcOrd="5" destOrd="0" presId="urn:microsoft.com/office/officeart/2008/layout/VerticalCurvedList"/>
    <dgm:cxn modelId="{49234CAF-08BC-42A2-B81B-177F66A151F3}" type="presParOf" srcId="{A57004CC-113C-4C2D-8A40-2AB918C8EBEF}" destId="{3BB644C3-01E5-40D8-A21D-83CEA7A256B5}" srcOrd="6" destOrd="0" presId="urn:microsoft.com/office/officeart/2008/layout/VerticalCurvedList"/>
    <dgm:cxn modelId="{3D3211A2-14D5-4925-B87C-D7FF40A806F4}" type="presParOf" srcId="{3BB644C3-01E5-40D8-A21D-83CEA7A256B5}" destId="{0C258C8C-6FAD-487E-AF5B-B7828697FF45}" srcOrd="0" destOrd="0" presId="urn:microsoft.com/office/officeart/2008/layout/VerticalCurvedList"/>
    <dgm:cxn modelId="{F5C333F9-8488-426D-8BEB-FD30ADD94563}" type="presParOf" srcId="{A57004CC-113C-4C2D-8A40-2AB918C8EBEF}" destId="{3991DC61-BEF4-4469-BCB6-830D5F1B9C9B}" srcOrd="7" destOrd="0" presId="urn:microsoft.com/office/officeart/2008/layout/VerticalCurvedList"/>
    <dgm:cxn modelId="{77A1CF16-1BDF-4027-A303-496BA1341316}" type="presParOf" srcId="{A57004CC-113C-4C2D-8A40-2AB918C8EBEF}" destId="{BE0E3591-8CFF-425B-8A5A-6F479586E430}" srcOrd="8" destOrd="0" presId="urn:microsoft.com/office/officeart/2008/layout/VerticalCurvedList"/>
    <dgm:cxn modelId="{2AC2402F-457A-4C1C-B5A8-56EA6367145E}" type="presParOf" srcId="{BE0E3591-8CFF-425B-8A5A-6F479586E430}" destId="{D5C1A90E-A09E-4C3B-B431-7F921269FF08}" srcOrd="0" destOrd="0" presId="urn:microsoft.com/office/officeart/2008/layout/VerticalCurvedList"/>
    <dgm:cxn modelId="{7AA48DD1-4415-4262-A155-AEE9839C0A56}" type="presParOf" srcId="{A57004CC-113C-4C2D-8A40-2AB918C8EBEF}" destId="{2B57684D-06A7-4963-8381-6FE65855D5C4}" srcOrd="9" destOrd="0" presId="urn:microsoft.com/office/officeart/2008/layout/VerticalCurvedList"/>
    <dgm:cxn modelId="{65720382-B251-4A44-8085-7242A3533CE0}" type="presParOf" srcId="{A57004CC-113C-4C2D-8A40-2AB918C8EBEF}" destId="{65F58B67-5C63-45DD-AF63-6C5BD96B48D9}" srcOrd="10" destOrd="0" presId="urn:microsoft.com/office/officeart/2008/layout/VerticalCurvedList"/>
    <dgm:cxn modelId="{8C78718D-B649-4DC6-9558-B5FB11519A73}" type="presParOf" srcId="{65F58B67-5C63-45DD-AF63-6C5BD96B48D9}" destId="{CD1007A8-9BB3-4497-B085-9259FF0E2160}" srcOrd="0" destOrd="0" presId="urn:microsoft.com/office/officeart/2008/layout/VerticalCurvedList"/>
    <dgm:cxn modelId="{94A10C41-21A9-4A1E-93C9-88155403C31D}" type="presParOf" srcId="{A57004CC-113C-4C2D-8A40-2AB918C8EBEF}" destId="{0CA02BF6-B141-4BB5-AC96-D440BD8F8098}" srcOrd="11" destOrd="0" presId="urn:microsoft.com/office/officeart/2008/layout/VerticalCurvedList"/>
    <dgm:cxn modelId="{3AC97AE3-35A8-4D55-80A6-4F2872A200F7}" type="presParOf" srcId="{A57004CC-113C-4C2D-8A40-2AB918C8EBEF}" destId="{5FF02493-C435-4350-95F0-9BD0479E379E}" srcOrd="12" destOrd="0" presId="urn:microsoft.com/office/officeart/2008/layout/VerticalCurvedList"/>
    <dgm:cxn modelId="{3AF5F453-474E-4F22-AF1D-3323D982EDAD}" type="presParOf" srcId="{5FF02493-C435-4350-95F0-9BD0479E379E}" destId="{731D1814-1C70-4897-A7E6-B1B308B2EC0F}" srcOrd="0" destOrd="0" presId="urn:microsoft.com/office/officeart/2008/layout/VerticalCurvedList"/>
    <dgm:cxn modelId="{945C3A6B-2A92-4A3B-9B58-67B8BAD73B35}" type="presParOf" srcId="{A57004CC-113C-4C2D-8A40-2AB918C8EBEF}" destId="{B8745E44-975B-4A6D-81C9-C81329B39DED}" srcOrd="13" destOrd="0" presId="urn:microsoft.com/office/officeart/2008/layout/VerticalCurvedList"/>
    <dgm:cxn modelId="{EF6E0698-1562-44EE-9A74-B3580F6037E6}" type="presParOf" srcId="{A57004CC-113C-4C2D-8A40-2AB918C8EBEF}" destId="{9AF77292-C7BC-408F-8A0B-AAE90822612B}" srcOrd="14" destOrd="0" presId="urn:microsoft.com/office/officeart/2008/layout/VerticalCurvedList"/>
    <dgm:cxn modelId="{EB97E71B-A289-4399-9810-2D47E6E7E1B7}" type="presParOf" srcId="{9AF77292-C7BC-408F-8A0B-AAE90822612B}" destId="{F9748C7B-1513-4115-BCC8-F43375E918B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D32CA7-7994-4F97-B137-F483EF65844E}"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s-PE"/>
        </a:p>
      </dgm:t>
    </dgm:pt>
    <dgm:pt modelId="{FFA84276-D919-4DDD-91C3-7A9142314165}">
      <dgm:prSet phldrT="[Texto]"/>
      <dgm:spPr>
        <a:solidFill>
          <a:schemeClr val="accent1">
            <a:lumMod val="40000"/>
            <a:lumOff val="60000"/>
          </a:schemeClr>
        </a:solidFill>
      </dgm:spPr>
      <dgm:t>
        <a:bodyPr/>
        <a:lstStyle/>
        <a:p>
          <a:r>
            <a:rPr lang="es-ES" dirty="0">
              <a:solidFill>
                <a:schemeClr val="tx1"/>
              </a:solidFill>
            </a:rPr>
            <a:t>7.1.2 Elaboración de informes y aprobación de ejecución de obra por AD</a:t>
          </a:r>
          <a:endParaRPr lang="es-PE" dirty="0">
            <a:solidFill>
              <a:schemeClr val="tx1"/>
            </a:solidFill>
          </a:endParaRPr>
        </a:p>
      </dgm:t>
    </dgm:pt>
    <dgm:pt modelId="{D2B8F3BA-8947-42B7-B5D6-BEA2BF834E23}" type="parTrans" cxnId="{BC3338E0-557B-4D59-AD55-82348FDC86B8}">
      <dgm:prSet/>
      <dgm:spPr/>
      <dgm:t>
        <a:bodyPr/>
        <a:lstStyle/>
        <a:p>
          <a:endParaRPr lang="es-PE"/>
        </a:p>
      </dgm:t>
    </dgm:pt>
    <dgm:pt modelId="{76385AAC-BA25-4CBF-854C-E73ED9FF0916}" type="sibTrans" cxnId="{BC3338E0-557B-4D59-AD55-82348FDC86B8}">
      <dgm:prSet/>
      <dgm:spPr/>
      <dgm:t>
        <a:bodyPr/>
        <a:lstStyle/>
        <a:p>
          <a:endParaRPr lang="es-PE"/>
        </a:p>
      </dgm:t>
    </dgm:pt>
    <dgm:pt modelId="{B52C8737-BC6B-404C-9C71-CBE2CE745567}">
      <dgm:prSet phldrT="[Texto]"/>
      <dgm:spPr>
        <a:solidFill>
          <a:schemeClr val="accent1">
            <a:lumMod val="40000"/>
            <a:lumOff val="60000"/>
          </a:schemeClr>
        </a:solidFill>
      </dgm:spPr>
      <dgm:t>
        <a:bodyPr/>
        <a:lstStyle/>
        <a:p>
          <a:r>
            <a:rPr lang="es-ES" dirty="0">
              <a:solidFill>
                <a:schemeClr val="tx1"/>
              </a:solidFill>
            </a:rPr>
            <a:t>La OAD debe </a:t>
          </a:r>
          <a:r>
            <a:rPr lang="es-ES" b="1" dirty="0">
              <a:solidFill>
                <a:schemeClr val="tx1"/>
              </a:solidFill>
            </a:rPr>
            <a:t>elaborar el informe técnico </a:t>
          </a:r>
          <a:r>
            <a:rPr lang="es-ES" dirty="0">
              <a:solidFill>
                <a:schemeClr val="tx1"/>
              </a:solidFill>
            </a:rPr>
            <a:t>que </a:t>
          </a:r>
          <a:r>
            <a:rPr lang="es-ES" b="1" dirty="0">
              <a:solidFill>
                <a:schemeClr val="tx1"/>
              </a:solidFill>
            </a:rPr>
            <a:t>sustente la capacidad de la entidad </a:t>
          </a:r>
          <a:r>
            <a:rPr lang="es-ES" dirty="0">
              <a:solidFill>
                <a:schemeClr val="tx1"/>
              </a:solidFill>
            </a:rPr>
            <a:t>de ejecutar una obra por administración directa, el mismo que debe remitir a la Oficina de Asesoría Jurídica y a la Oficina de Presupuesto</a:t>
          </a:r>
          <a:endParaRPr lang="es-PE" dirty="0">
            <a:solidFill>
              <a:schemeClr val="tx1"/>
            </a:solidFill>
          </a:endParaRPr>
        </a:p>
      </dgm:t>
    </dgm:pt>
    <dgm:pt modelId="{B032F6CA-260D-418C-807B-AAA45208334A}" type="parTrans" cxnId="{96413F5A-56B7-4860-A01D-A5A695F0694B}">
      <dgm:prSet/>
      <dgm:spPr/>
      <dgm:t>
        <a:bodyPr/>
        <a:lstStyle/>
        <a:p>
          <a:endParaRPr lang="es-PE"/>
        </a:p>
      </dgm:t>
    </dgm:pt>
    <dgm:pt modelId="{8203A3C5-4E95-4D66-99EF-AB0345A2B49E}" type="sibTrans" cxnId="{96413F5A-56B7-4860-A01D-A5A695F0694B}">
      <dgm:prSet/>
      <dgm:spPr/>
      <dgm:t>
        <a:bodyPr/>
        <a:lstStyle/>
        <a:p>
          <a:endParaRPr lang="es-PE"/>
        </a:p>
      </dgm:t>
    </dgm:pt>
    <dgm:pt modelId="{02FB249A-5E61-4E48-B3E1-89B6524DA515}">
      <dgm:prSet phldrT="[Texto]"/>
      <dgm:spPr>
        <a:solidFill>
          <a:schemeClr val="accent1">
            <a:lumMod val="40000"/>
            <a:lumOff val="60000"/>
          </a:schemeClr>
        </a:solidFill>
      </dgm:spPr>
      <dgm:t>
        <a:bodyPr/>
        <a:lstStyle/>
        <a:p>
          <a:r>
            <a:rPr lang="es-PE" dirty="0">
              <a:solidFill>
                <a:schemeClr val="tx1"/>
              </a:solidFill>
            </a:rPr>
            <a:t>7.3.2 Cuaderno de obra</a:t>
          </a:r>
        </a:p>
      </dgm:t>
    </dgm:pt>
    <dgm:pt modelId="{E30E97C3-1474-4334-9840-BAD4A2504BEC}" type="parTrans" cxnId="{61E9C727-C82A-4F04-A0DB-1074DC9BC9D1}">
      <dgm:prSet/>
      <dgm:spPr/>
      <dgm:t>
        <a:bodyPr/>
        <a:lstStyle/>
        <a:p>
          <a:endParaRPr lang="es-PE"/>
        </a:p>
      </dgm:t>
    </dgm:pt>
    <dgm:pt modelId="{0B8B8FE0-BA6E-4301-819D-1826B366BEB1}" type="sibTrans" cxnId="{61E9C727-C82A-4F04-A0DB-1074DC9BC9D1}">
      <dgm:prSet/>
      <dgm:spPr/>
      <dgm:t>
        <a:bodyPr/>
        <a:lstStyle/>
        <a:p>
          <a:endParaRPr lang="es-PE"/>
        </a:p>
      </dgm:t>
    </dgm:pt>
    <dgm:pt modelId="{21FECF29-023A-4637-A335-40A7FDE08AA5}">
      <dgm:prSet phldrT="[Texto]"/>
      <dgm:spPr>
        <a:solidFill>
          <a:schemeClr val="accent1">
            <a:lumMod val="40000"/>
            <a:lumOff val="60000"/>
          </a:schemeClr>
        </a:solidFill>
      </dgm:spPr>
      <dgm:t>
        <a:bodyPr/>
        <a:lstStyle/>
        <a:p>
          <a:r>
            <a:rPr lang="es-ES" b="1" dirty="0">
              <a:solidFill>
                <a:schemeClr val="tx1"/>
              </a:solidFill>
            </a:rPr>
            <a:t>La OAD administrará los usuarios del Cuaderno de Obra Digital y gestionará el otorgamiento de las firmas digitales</a:t>
          </a:r>
          <a:r>
            <a:rPr lang="es-ES" dirty="0">
              <a:solidFill>
                <a:schemeClr val="tx1"/>
              </a:solidFill>
            </a:rPr>
            <a:t> respectivas; asimismo, asignará al residente y al inspector o supervisor de obra los roles correspondientes. </a:t>
          </a:r>
          <a:endParaRPr lang="es-PE" dirty="0">
            <a:solidFill>
              <a:schemeClr val="tx1"/>
            </a:solidFill>
          </a:endParaRPr>
        </a:p>
      </dgm:t>
    </dgm:pt>
    <dgm:pt modelId="{88EE5371-75F7-4A31-BD8B-4C3C48EC5C3E}" type="parTrans" cxnId="{94CF2E1F-D55A-4875-91F5-D49E9F7601D2}">
      <dgm:prSet/>
      <dgm:spPr/>
      <dgm:t>
        <a:bodyPr/>
        <a:lstStyle/>
        <a:p>
          <a:endParaRPr lang="es-PE"/>
        </a:p>
      </dgm:t>
    </dgm:pt>
    <dgm:pt modelId="{A90724B2-D832-4125-B81E-DF1A97F7A2AB}" type="sibTrans" cxnId="{94CF2E1F-D55A-4875-91F5-D49E9F7601D2}">
      <dgm:prSet/>
      <dgm:spPr/>
      <dgm:t>
        <a:bodyPr/>
        <a:lstStyle/>
        <a:p>
          <a:endParaRPr lang="es-PE"/>
        </a:p>
      </dgm:t>
    </dgm:pt>
    <dgm:pt modelId="{D7532E93-528B-4B78-AB7C-84B16FFF38E7}">
      <dgm:prSet phldrT="[Texto]"/>
      <dgm:spPr>
        <a:solidFill>
          <a:schemeClr val="accent1">
            <a:lumMod val="40000"/>
            <a:lumOff val="60000"/>
          </a:schemeClr>
        </a:solidFill>
      </dgm:spPr>
      <dgm:t>
        <a:bodyPr/>
        <a:lstStyle/>
        <a:p>
          <a:r>
            <a:rPr lang="es-ES" dirty="0">
              <a:solidFill>
                <a:schemeClr val="tx1"/>
              </a:solidFill>
            </a:rPr>
            <a:t>7.3.3 Provisión de bienes y servicios de acuerdo al calendario:  Almacén de obra (directriz)</a:t>
          </a:r>
          <a:endParaRPr lang="es-PE" dirty="0">
            <a:solidFill>
              <a:schemeClr val="tx1"/>
            </a:solidFill>
          </a:endParaRPr>
        </a:p>
      </dgm:t>
    </dgm:pt>
    <dgm:pt modelId="{BFFF2169-D685-4147-9AA0-A8A45B1113D8}" type="parTrans" cxnId="{B19F2058-BBB7-41CF-9422-C5444CB94A93}">
      <dgm:prSet/>
      <dgm:spPr/>
      <dgm:t>
        <a:bodyPr/>
        <a:lstStyle/>
        <a:p>
          <a:endParaRPr lang="es-PE"/>
        </a:p>
      </dgm:t>
    </dgm:pt>
    <dgm:pt modelId="{5736A316-CD79-4E3A-8543-2B5A00D2CC2E}" type="sibTrans" cxnId="{B19F2058-BBB7-41CF-9422-C5444CB94A93}">
      <dgm:prSet/>
      <dgm:spPr/>
      <dgm:t>
        <a:bodyPr/>
        <a:lstStyle/>
        <a:p>
          <a:endParaRPr lang="es-PE"/>
        </a:p>
      </dgm:t>
    </dgm:pt>
    <dgm:pt modelId="{4E808807-1891-4FAD-B5DC-4F3405C0419F}">
      <dgm:prSet phldrT="[Texto]"/>
      <dgm:spPr>
        <a:solidFill>
          <a:schemeClr val="accent1">
            <a:lumMod val="40000"/>
            <a:lumOff val="60000"/>
          </a:schemeClr>
        </a:solidFill>
      </dgm:spPr>
      <dgm:t>
        <a:bodyPr/>
        <a:lstStyle/>
        <a:p>
          <a:r>
            <a:rPr lang="es-ES" dirty="0">
              <a:solidFill>
                <a:schemeClr val="tx1"/>
              </a:solidFill>
            </a:rPr>
            <a:t>La OAD, debe verificar la información proporcionada por el Residente de obra en su informe mensual, en lo que corresponda. De observar irregularidades, la OAD, bajo responsabilidad implementa de manera inmediata las acciones correctivas que correspondan</a:t>
          </a:r>
          <a:endParaRPr lang="es-PE" dirty="0">
            <a:solidFill>
              <a:schemeClr val="tx1"/>
            </a:solidFill>
          </a:endParaRPr>
        </a:p>
      </dgm:t>
    </dgm:pt>
    <dgm:pt modelId="{65A6E038-EDC0-45C0-A900-2BEB96FB23DA}" type="parTrans" cxnId="{614DD2FD-3F2F-4315-AA6C-67B78EAF38BC}">
      <dgm:prSet/>
      <dgm:spPr/>
      <dgm:t>
        <a:bodyPr/>
        <a:lstStyle/>
        <a:p>
          <a:endParaRPr lang="es-PE"/>
        </a:p>
      </dgm:t>
    </dgm:pt>
    <dgm:pt modelId="{F7A79E43-5DE9-4FE6-9B20-080D0FEE7490}" type="sibTrans" cxnId="{614DD2FD-3F2F-4315-AA6C-67B78EAF38BC}">
      <dgm:prSet/>
      <dgm:spPr/>
      <dgm:t>
        <a:bodyPr/>
        <a:lstStyle/>
        <a:p>
          <a:endParaRPr lang="es-PE"/>
        </a:p>
      </dgm:t>
    </dgm:pt>
    <dgm:pt modelId="{64010A0E-99D4-4040-A760-F8AA23569D13}">
      <dgm:prSet phldrT="[Texto]"/>
      <dgm:spPr>
        <a:solidFill>
          <a:schemeClr val="accent1">
            <a:lumMod val="40000"/>
            <a:lumOff val="60000"/>
          </a:schemeClr>
        </a:solidFill>
      </dgm:spPr>
      <dgm:t>
        <a:bodyPr/>
        <a:lstStyle/>
        <a:p>
          <a:r>
            <a:rPr lang="es-ES" dirty="0">
              <a:solidFill>
                <a:schemeClr val="tx1"/>
              </a:solidFill>
            </a:rPr>
            <a:t>7.4.1 Comité de Culminación y Liquidación de la obra</a:t>
          </a:r>
        </a:p>
        <a:p>
          <a:r>
            <a:rPr lang="es-ES" b="1" dirty="0">
              <a:solidFill>
                <a:schemeClr val="tx1"/>
              </a:solidFill>
            </a:rPr>
            <a:t>La OAD de la entidad propondrá </a:t>
          </a:r>
          <a:r>
            <a:rPr lang="es-ES" dirty="0">
              <a:solidFill>
                <a:schemeClr val="tx1"/>
              </a:solidFill>
            </a:rPr>
            <a:t>a la Gerencia General de la entidad o la que haga sus veces, </a:t>
          </a:r>
          <a:r>
            <a:rPr lang="es-ES" b="1" dirty="0">
              <a:solidFill>
                <a:schemeClr val="tx1"/>
              </a:solidFill>
            </a:rPr>
            <a:t>el Comité de Culminación y Liquidación de la obra</a:t>
          </a:r>
          <a:r>
            <a:rPr lang="es-ES" dirty="0">
              <a:solidFill>
                <a:schemeClr val="tx1"/>
              </a:solidFill>
            </a:rPr>
            <a:t>, a fin de que el Titular de la entidad </a:t>
          </a:r>
          <a:r>
            <a:rPr lang="es-ES" b="1" dirty="0">
              <a:solidFill>
                <a:schemeClr val="tx1"/>
              </a:solidFill>
            </a:rPr>
            <a:t>designe al comité mediante acto resolutivo</a:t>
          </a:r>
          <a:endParaRPr lang="es-PE" dirty="0">
            <a:solidFill>
              <a:schemeClr val="tx1"/>
            </a:solidFill>
          </a:endParaRPr>
        </a:p>
      </dgm:t>
    </dgm:pt>
    <dgm:pt modelId="{FE61DCFA-EBD4-45C9-A7D5-07C1DF11DB5F}" type="parTrans" cxnId="{86F1752D-D539-4A26-A302-12E518E6AF03}">
      <dgm:prSet/>
      <dgm:spPr/>
      <dgm:t>
        <a:bodyPr/>
        <a:lstStyle/>
        <a:p>
          <a:endParaRPr lang="es-PE"/>
        </a:p>
      </dgm:t>
    </dgm:pt>
    <dgm:pt modelId="{A292C71C-A458-48C8-BE13-6A5CAA9B862B}" type="sibTrans" cxnId="{86F1752D-D539-4A26-A302-12E518E6AF03}">
      <dgm:prSet/>
      <dgm:spPr/>
      <dgm:t>
        <a:bodyPr/>
        <a:lstStyle/>
        <a:p>
          <a:endParaRPr lang="es-PE"/>
        </a:p>
      </dgm:t>
    </dgm:pt>
    <dgm:pt modelId="{F85ACC36-550C-4E18-A130-C82D74200205}" type="pres">
      <dgm:prSet presAssocID="{30D32CA7-7994-4F97-B137-F483EF65844E}" presName="linear" presStyleCnt="0">
        <dgm:presLayoutVars>
          <dgm:dir/>
          <dgm:resizeHandles val="exact"/>
        </dgm:presLayoutVars>
      </dgm:prSet>
      <dgm:spPr/>
    </dgm:pt>
    <dgm:pt modelId="{36BF9533-032D-4D0F-8750-CE9118B7FF03}" type="pres">
      <dgm:prSet presAssocID="{FFA84276-D919-4DDD-91C3-7A9142314165}" presName="comp" presStyleCnt="0"/>
      <dgm:spPr/>
    </dgm:pt>
    <dgm:pt modelId="{981B23E4-D6BA-42EE-BB5A-317CBDE4DAC1}" type="pres">
      <dgm:prSet presAssocID="{FFA84276-D919-4DDD-91C3-7A9142314165}" presName="box" presStyleLbl="node1" presStyleIdx="0" presStyleCnt="4"/>
      <dgm:spPr/>
    </dgm:pt>
    <dgm:pt modelId="{4164BB33-A9D1-4117-B4C3-A2F1AF9159FF}" type="pres">
      <dgm:prSet presAssocID="{FFA84276-D919-4DDD-91C3-7A9142314165}" presName="img" presStyleLbl="fgImgPlace1" presStyleIdx="0" presStyleCnt="4"/>
      <dgm:spPr>
        <a:blipFill rotWithShape="1">
          <a:blip xmlns:r="http://schemas.openxmlformats.org/officeDocument/2006/relationships" r:embed="rId1"/>
          <a:srcRect/>
          <a:stretch>
            <a:fillRect t="-25000" b="-25000"/>
          </a:stretch>
        </a:blipFill>
      </dgm:spPr>
    </dgm:pt>
    <dgm:pt modelId="{50CD5B97-FFE2-4D9C-B888-173C23FD5023}" type="pres">
      <dgm:prSet presAssocID="{FFA84276-D919-4DDD-91C3-7A9142314165}" presName="text" presStyleLbl="node1" presStyleIdx="0" presStyleCnt="4">
        <dgm:presLayoutVars>
          <dgm:bulletEnabled val="1"/>
        </dgm:presLayoutVars>
      </dgm:prSet>
      <dgm:spPr/>
    </dgm:pt>
    <dgm:pt modelId="{51818E8B-95C3-4F32-ADAB-E6A4B2CB3307}" type="pres">
      <dgm:prSet presAssocID="{76385AAC-BA25-4CBF-854C-E73ED9FF0916}" presName="spacer" presStyleCnt="0"/>
      <dgm:spPr/>
    </dgm:pt>
    <dgm:pt modelId="{6B32A2B0-669F-48C2-90B2-741C52EE70AD}" type="pres">
      <dgm:prSet presAssocID="{02FB249A-5E61-4E48-B3E1-89B6524DA515}" presName="comp" presStyleCnt="0"/>
      <dgm:spPr/>
    </dgm:pt>
    <dgm:pt modelId="{F83E033D-A024-4BD3-BC79-50FAD4061721}" type="pres">
      <dgm:prSet presAssocID="{02FB249A-5E61-4E48-B3E1-89B6524DA515}" presName="box" presStyleLbl="node1" presStyleIdx="1" presStyleCnt="4"/>
      <dgm:spPr/>
    </dgm:pt>
    <dgm:pt modelId="{44CA3A06-E0DD-413C-B897-65890F0756A3}" type="pres">
      <dgm:prSet presAssocID="{02FB249A-5E61-4E48-B3E1-89B6524DA515}" presName="img" presStyleLbl="fgImgPlace1" presStyleIdx="1" presStyleCnt="4"/>
      <dgm:spPr>
        <a:blipFill rotWithShape="1">
          <a:blip xmlns:r="http://schemas.openxmlformats.org/officeDocument/2006/relationships" r:embed="rId2"/>
          <a:srcRect/>
          <a:stretch>
            <a:fillRect t="-9000" b="-9000"/>
          </a:stretch>
        </a:blipFill>
      </dgm:spPr>
    </dgm:pt>
    <dgm:pt modelId="{5C171CC6-669D-4C09-839B-60BD621EDED3}" type="pres">
      <dgm:prSet presAssocID="{02FB249A-5E61-4E48-B3E1-89B6524DA515}" presName="text" presStyleLbl="node1" presStyleIdx="1" presStyleCnt="4">
        <dgm:presLayoutVars>
          <dgm:bulletEnabled val="1"/>
        </dgm:presLayoutVars>
      </dgm:prSet>
      <dgm:spPr/>
    </dgm:pt>
    <dgm:pt modelId="{01B9DDA6-3BC6-4361-9B6A-26792C006A1B}" type="pres">
      <dgm:prSet presAssocID="{0B8B8FE0-BA6E-4301-819D-1826B366BEB1}" presName="spacer" presStyleCnt="0"/>
      <dgm:spPr/>
    </dgm:pt>
    <dgm:pt modelId="{DEDE9CFE-D09A-4F64-A98A-2B36E837320C}" type="pres">
      <dgm:prSet presAssocID="{D7532E93-528B-4B78-AB7C-84B16FFF38E7}" presName="comp" presStyleCnt="0"/>
      <dgm:spPr/>
    </dgm:pt>
    <dgm:pt modelId="{BC496E3A-A361-4D1A-B2C2-682BF554EF88}" type="pres">
      <dgm:prSet presAssocID="{D7532E93-528B-4B78-AB7C-84B16FFF38E7}" presName="box" presStyleLbl="node1" presStyleIdx="2" presStyleCnt="4"/>
      <dgm:spPr/>
    </dgm:pt>
    <dgm:pt modelId="{F5C168B7-D40D-4A1A-8F58-0BEC88945F60}" type="pres">
      <dgm:prSet presAssocID="{D7532E93-528B-4B78-AB7C-84B16FFF38E7}" presName="img" presStyleLbl="fgImgPlace1" presStyleIdx="2" presStyleCnt="4"/>
      <dgm:spPr>
        <a:blipFill rotWithShape="1">
          <a:blip xmlns:r="http://schemas.openxmlformats.org/officeDocument/2006/relationships" r:embed="rId3"/>
          <a:srcRect/>
          <a:stretch>
            <a:fillRect t="-62000" b="-62000"/>
          </a:stretch>
        </a:blipFill>
      </dgm:spPr>
    </dgm:pt>
    <dgm:pt modelId="{7FA9BCFE-4912-4C68-9192-D239500B00EA}" type="pres">
      <dgm:prSet presAssocID="{D7532E93-528B-4B78-AB7C-84B16FFF38E7}" presName="text" presStyleLbl="node1" presStyleIdx="2" presStyleCnt="4">
        <dgm:presLayoutVars>
          <dgm:bulletEnabled val="1"/>
        </dgm:presLayoutVars>
      </dgm:prSet>
      <dgm:spPr/>
    </dgm:pt>
    <dgm:pt modelId="{51CB46EA-6991-4173-B7AE-D533DBBCC034}" type="pres">
      <dgm:prSet presAssocID="{5736A316-CD79-4E3A-8543-2B5A00D2CC2E}" presName="spacer" presStyleCnt="0"/>
      <dgm:spPr/>
    </dgm:pt>
    <dgm:pt modelId="{020970CB-E7FB-4043-9EEB-7BF098EF45B0}" type="pres">
      <dgm:prSet presAssocID="{64010A0E-99D4-4040-A760-F8AA23569D13}" presName="comp" presStyleCnt="0"/>
      <dgm:spPr/>
    </dgm:pt>
    <dgm:pt modelId="{5803278E-F1E6-4B0B-8F14-A27009EEF119}" type="pres">
      <dgm:prSet presAssocID="{64010A0E-99D4-4040-A760-F8AA23569D13}" presName="box" presStyleLbl="node1" presStyleIdx="3" presStyleCnt="4"/>
      <dgm:spPr/>
    </dgm:pt>
    <dgm:pt modelId="{B642CCC8-5E97-4EA2-9EF8-5BDB52F96D02}" type="pres">
      <dgm:prSet presAssocID="{64010A0E-99D4-4040-A760-F8AA23569D13}" presName="img" presStyleLbl="fgImgPlace1" presStyleIdx="3" presStyleCnt="4"/>
      <dgm:spPr>
        <a:blipFill rotWithShape="1">
          <a:blip xmlns:r="http://schemas.openxmlformats.org/officeDocument/2006/relationships" r:embed="rId4"/>
          <a:srcRect/>
          <a:stretch>
            <a:fillRect t="-6000" b="-6000"/>
          </a:stretch>
        </a:blipFill>
      </dgm:spPr>
    </dgm:pt>
    <dgm:pt modelId="{4740EC4A-1B96-4B5D-A5B4-2CCDEF327B1C}" type="pres">
      <dgm:prSet presAssocID="{64010A0E-99D4-4040-A760-F8AA23569D13}" presName="text" presStyleLbl="node1" presStyleIdx="3" presStyleCnt="4">
        <dgm:presLayoutVars>
          <dgm:bulletEnabled val="1"/>
        </dgm:presLayoutVars>
      </dgm:prSet>
      <dgm:spPr/>
    </dgm:pt>
  </dgm:ptLst>
  <dgm:cxnLst>
    <dgm:cxn modelId="{86374E05-8AF2-4314-A8F7-A9F6AA336849}" type="presOf" srcId="{D7532E93-528B-4B78-AB7C-84B16FFF38E7}" destId="{7FA9BCFE-4912-4C68-9192-D239500B00EA}" srcOrd="1" destOrd="0" presId="urn:microsoft.com/office/officeart/2005/8/layout/vList4"/>
    <dgm:cxn modelId="{13FD9812-7320-4285-8D16-B26EB6F9F2C3}" type="presOf" srcId="{21FECF29-023A-4637-A335-40A7FDE08AA5}" destId="{5C171CC6-669D-4C09-839B-60BD621EDED3}" srcOrd="1" destOrd="1" presId="urn:microsoft.com/office/officeart/2005/8/layout/vList4"/>
    <dgm:cxn modelId="{94CF2E1F-D55A-4875-91F5-D49E9F7601D2}" srcId="{02FB249A-5E61-4E48-B3E1-89B6524DA515}" destId="{21FECF29-023A-4637-A335-40A7FDE08AA5}" srcOrd="0" destOrd="0" parTransId="{88EE5371-75F7-4A31-BD8B-4C3C48EC5C3E}" sibTransId="{A90724B2-D832-4125-B81E-DF1A97F7A2AB}"/>
    <dgm:cxn modelId="{61E9C727-C82A-4F04-A0DB-1074DC9BC9D1}" srcId="{30D32CA7-7994-4F97-B137-F483EF65844E}" destId="{02FB249A-5E61-4E48-B3E1-89B6524DA515}" srcOrd="1" destOrd="0" parTransId="{E30E97C3-1474-4334-9840-BAD4A2504BEC}" sibTransId="{0B8B8FE0-BA6E-4301-819D-1826B366BEB1}"/>
    <dgm:cxn modelId="{0C28962C-142F-479A-B7F6-3162B1872BE4}" type="presOf" srcId="{B52C8737-BC6B-404C-9C71-CBE2CE745567}" destId="{50CD5B97-FFE2-4D9C-B888-173C23FD5023}" srcOrd="1" destOrd="1" presId="urn:microsoft.com/office/officeart/2005/8/layout/vList4"/>
    <dgm:cxn modelId="{86F1752D-D539-4A26-A302-12E518E6AF03}" srcId="{30D32CA7-7994-4F97-B137-F483EF65844E}" destId="{64010A0E-99D4-4040-A760-F8AA23569D13}" srcOrd="3" destOrd="0" parTransId="{FE61DCFA-EBD4-45C9-A7D5-07C1DF11DB5F}" sibTransId="{A292C71C-A458-48C8-BE13-6A5CAA9B862B}"/>
    <dgm:cxn modelId="{78636069-108D-4070-8CFE-49185E8C35FE}" type="presOf" srcId="{64010A0E-99D4-4040-A760-F8AA23569D13}" destId="{5803278E-F1E6-4B0B-8F14-A27009EEF119}" srcOrd="0" destOrd="0" presId="urn:microsoft.com/office/officeart/2005/8/layout/vList4"/>
    <dgm:cxn modelId="{4157D26B-85F4-47E5-8E60-9464E0E9B881}" type="presOf" srcId="{FFA84276-D919-4DDD-91C3-7A9142314165}" destId="{981B23E4-D6BA-42EE-BB5A-317CBDE4DAC1}" srcOrd="0" destOrd="0" presId="urn:microsoft.com/office/officeart/2005/8/layout/vList4"/>
    <dgm:cxn modelId="{1427FA71-0BAB-4DD5-9D2B-56ABD71FCB61}" type="presOf" srcId="{02FB249A-5E61-4E48-B3E1-89B6524DA515}" destId="{F83E033D-A024-4BD3-BC79-50FAD4061721}" srcOrd="0" destOrd="0" presId="urn:microsoft.com/office/officeart/2005/8/layout/vList4"/>
    <dgm:cxn modelId="{A9884172-EA57-41CC-AD0C-1EC2C4154C2C}" type="presOf" srcId="{FFA84276-D919-4DDD-91C3-7A9142314165}" destId="{50CD5B97-FFE2-4D9C-B888-173C23FD5023}" srcOrd="1" destOrd="0" presId="urn:microsoft.com/office/officeart/2005/8/layout/vList4"/>
    <dgm:cxn modelId="{FF879357-BAB8-4CCF-9E29-BFF495134ED4}" type="presOf" srcId="{4E808807-1891-4FAD-B5DC-4F3405C0419F}" destId="{BC496E3A-A361-4D1A-B2C2-682BF554EF88}" srcOrd="0" destOrd="1" presId="urn:microsoft.com/office/officeart/2005/8/layout/vList4"/>
    <dgm:cxn modelId="{B19F2058-BBB7-41CF-9422-C5444CB94A93}" srcId="{30D32CA7-7994-4F97-B137-F483EF65844E}" destId="{D7532E93-528B-4B78-AB7C-84B16FFF38E7}" srcOrd="2" destOrd="0" parTransId="{BFFF2169-D685-4147-9AA0-A8A45B1113D8}" sibTransId="{5736A316-CD79-4E3A-8543-2B5A00D2CC2E}"/>
    <dgm:cxn modelId="{4185287A-F14E-4161-8124-C3F094C63C62}" type="presOf" srcId="{02FB249A-5E61-4E48-B3E1-89B6524DA515}" destId="{5C171CC6-669D-4C09-839B-60BD621EDED3}" srcOrd="1" destOrd="0" presId="urn:microsoft.com/office/officeart/2005/8/layout/vList4"/>
    <dgm:cxn modelId="{96413F5A-56B7-4860-A01D-A5A695F0694B}" srcId="{FFA84276-D919-4DDD-91C3-7A9142314165}" destId="{B52C8737-BC6B-404C-9C71-CBE2CE745567}" srcOrd="0" destOrd="0" parTransId="{B032F6CA-260D-418C-807B-AAA45208334A}" sibTransId="{8203A3C5-4E95-4D66-99EF-AB0345A2B49E}"/>
    <dgm:cxn modelId="{A472B8B4-4BDC-4657-A1E2-18DDB18C37F3}" type="presOf" srcId="{B52C8737-BC6B-404C-9C71-CBE2CE745567}" destId="{981B23E4-D6BA-42EE-BB5A-317CBDE4DAC1}" srcOrd="0" destOrd="1" presId="urn:microsoft.com/office/officeart/2005/8/layout/vList4"/>
    <dgm:cxn modelId="{01CDA6BF-7F2E-495B-8121-64490226E001}" type="presOf" srcId="{21FECF29-023A-4637-A335-40A7FDE08AA5}" destId="{F83E033D-A024-4BD3-BC79-50FAD4061721}" srcOrd="0" destOrd="1" presId="urn:microsoft.com/office/officeart/2005/8/layout/vList4"/>
    <dgm:cxn modelId="{55974CC5-4D3D-4D92-9569-20471C601EFE}" type="presOf" srcId="{64010A0E-99D4-4040-A760-F8AA23569D13}" destId="{4740EC4A-1B96-4B5D-A5B4-2CCDEF327B1C}" srcOrd="1" destOrd="0" presId="urn:microsoft.com/office/officeart/2005/8/layout/vList4"/>
    <dgm:cxn modelId="{BC3338E0-557B-4D59-AD55-82348FDC86B8}" srcId="{30D32CA7-7994-4F97-B137-F483EF65844E}" destId="{FFA84276-D919-4DDD-91C3-7A9142314165}" srcOrd="0" destOrd="0" parTransId="{D2B8F3BA-8947-42B7-B5D6-BEA2BF834E23}" sibTransId="{76385AAC-BA25-4CBF-854C-E73ED9FF0916}"/>
    <dgm:cxn modelId="{C5B238E5-E98F-40B7-8220-E811EF23667F}" type="presOf" srcId="{4E808807-1891-4FAD-B5DC-4F3405C0419F}" destId="{7FA9BCFE-4912-4C68-9192-D239500B00EA}" srcOrd="1" destOrd="1" presId="urn:microsoft.com/office/officeart/2005/8/layout/vList4"/>
    <dgm:cxn modelId="{54D504F5-E5CA-4706-9F27-0BAEE2D36ECC}" type="presOf" srcId="{D7532E93-528B-4B78-AB7C-84B16FFF38E7}" destId="{BC496E3A-A361-4D1A-B2C2-682BF554EF88}" srcOrd="0" destOrd="0" presId="urn:microsoft.com/office/officeart/2005/8/layout/vList4"/>
    <dgm:cxn modelId="{614DD2FD-3F2F-4315-AA6C-67B78EAF38BC}" srcId="{D7532E93-528B-4B78-AB7C-84B16FFF38E7}" destId="{4E808807-1891-4FAD-B5DC-4F3405C0419F}" srcOrd="0" destOrd="0" parTransId="{65A6E038-EDC0-45C0-A900-2BEB96FB23DA}" sibTransId="{F7A79E43-5DE9-4FE6-9B20-080D0FEE7490}"/>
    <dgm:cxn modelId="{2838ADFE-365A-48E4-8339-4CC2DC0BDE84}" type="presOf" srcId="{30D32CA7-7994-4F97-B137-F483EF65844E}" destId="{F85ACC36-550C-4E18-A130-C82D74200205}" srcOrd="0" destOrd="0" presId="urn:microsoft.com/office/officeart/2005/8/layout/vList4"/>
    <dgm:cxn modelId="{93A633BA-E981-4038-BF96-215BAA72E605}" type="presParOf" srcId="{F85ACC36-550C-4E18-A130-C82D74200205}" destId="{36BF9533-032D-4D0F-8750-CE9118B7FF03}" srcOrd="0" destOrd="0" presId="urn:microsoft.com/office/officeart/2005/8/layout/vList4"/>
    <dgm:cxn modelId="{4B0ACB84-E0E0-4BF4-A6A4-B5448525E5B6}" type="presParOf" srcId="{36BF9533-032D-4D0F-8750-CE9118B7FF03}" destId="{981B23E4-D6BA-42EE-BB5A-317CBDE4DAC1}" srcOrd="0" destOrd="0" presId="urn:microsoft.com/office/officeart/2005/8/layout/vList4"/>
    <dgm:cxn modelId="{378FBA44-427B-41B5-8A81-2A7E55014A84}" type="presParOf" srcId="{36BF9533-032D-4D0F-8750-CE9118B7FF03}" destId="{4164BB33-A9D1-4117-B4C3-A2F1AF9159FF}" srcOrd="1" destOrd="0" presId="urn:microsoft.com/office/officeart/2005/8/layout/vList4"/>
    <dgm:cxn modelId="{B86CB91C-0213-429C-96A1-9C2BEAE45D9D}" type="presParOf" srcId="{36BF9533-032D-4D0F-8750-CE9118B7FF03}" destId="{50CD5B97-FFE2-4D9C-B888-173C23FD5023}" srcOrd="2" destOrd="0" presId="urn:microsoft.com/office/officeart/2005/8/layout/vList4"/>
    <dgm:cxn modelId="{9A540DD5-B40E-4373-9DA4-F082AE7F71D7}" type="presParOf" srcId="{F85ACC36-550C-4E18-A130-C82D74200205}" destId="{51818E8B-95C3-4F32-ADAB-E6A4B2CB3307}" srcOrd="1" destOrd="0" presId="urn:microsoft.com/office/officeart/2005/8/layout/vList4"/>
    <dgm:cxn modelId="{3A7C9810-6313-4EEA-955C-EEEFD25842DF}" type="presParOf" srcId="{F85ACC36-550C-4E18-A130-C82D74200205}" destId="{6B32A2B0-669F-48C2-90B2-741C52EE70AD}" srcOrd="2" destOrd="0" presId="urn:microsoft.com/office/officeart/2005/8/layout/vList4"/>
    <dgm:cxn modelId="{566E47E5-7B56-4872-85A7-28D7732C32D3}" type="presParOf" srcId="{6B32A2B0-669F-48C2-90B2-741C52EE70AD}" destId="{F83E033D-A024-4BD3-BC79-50FAD4061721}" srcOrd="0" destOrd="0" presId="urn:microsoft.com/office/officeart/2005/8/layout/vList4"/>
    <dgm:cxn modelId="{69057994-990A-4558-91DD-99D6354FB218}" type="presParOf" srcId="{6B32A2B0-669F-48C2-90B2-741C52EE70AD}" destId="{44CA3A06-E0DD-413C-B897-65890F0756A3}" srcOrd="1" destOrd="0" presId="urn:microsoft.com/office/officeart/2005/8/layout/vList4"/>
    <dgm:cxn modelId="{994662C2-589B-4210-BD60-78A8539DC6B8}" type="presParOf" srcId="{6B32A2B0-669F-48C2-90B2-741C52EE70AD}" destId="{5C171CC6-669D-4C09-839B-60BD621EDED3}" srcOrd="2" destOrd="0" presId="urn:microsoft.com/office/officeart/2005/8/layout/vList4"/>
    <dgm:cxn modelId="{1913A048-FD41-4584-B835-62F2B236B098}" type="presParOf" srcId="{F85ACC36-550C-4E18-A130-C82D74200205}" destId="{01B9DDA6-3BC6-4361-9B6A-26792C006A1B}" srcOrd="3" destOrd="0" presId="urn:microsoft.com/office/officeart/2005/8/layout/vList4"/>
    <dgm:cxn modelId="{854696BF-FC8F-4A6B-B916-8B172D54D9D8}" type="presParOf" srcId="{F85ACC36-550C-4E18-A130-C82D74200205}" destId="{DEDE9CFE-D09A-4F64-A98A-2B36E837320C}" srcOrd="4" destOrd="0" presId="urn:microsoft.com/office/officeart/2005/8/layout/vList4"/>
    <dgm:cxn modelId="{17DBD1CC-2BA0-40C1-94DA-AE6174267D1F}" type="presParOf" srcId="{DEDE9CFE-D09A-4F64-A98A-2B36E837320C}" destId="{BC496E3A-A361-4D1A-B2C2-682BF554EF88}" srcOrd="0" destOrd="0" presId="urn:microsoft.com/office/officeart/2005/8/layout/vList4"/>
    <dgm:cxn modelId="{6B86AE7D-55D9-4A13-86E8-C7216F56B64D}" type="presParOf" srcId="{DEDE9CFE-D09A-4F64-A98A-2B36E837320C}" destId="{F5C168B7-D40D-4A1A-8F58-0BEC88945F60}" srcOrd="1" destOrd="0" presId="urn:microsoft.com/office/officeart/2005/8/layout/vList4"/>
    <dgm:cxn modelId="{5DE3EFDB-991C-46E6-811F-306ED5FB71D2}" type="presParOf" srcId="{DEDE9CFE-D09A-4F64-A98A-2B36E837320C}" destId="{7FA9BCFE-4912-4C68-9192-D239500B00EA}" srcOrd="2" destOrd="0" presId="urn:microsoft.com/office/officeart/2005/8/layout/vList4"/>
    <dgm:cxn modelId="{C02C2814-CBEC-4BBB-918A-6D4BDDA74818}" type="presParOf" srcId="{F85ACC36-550C-4E18-A130-C82D74200205}" destId="{51CB46EA-6991-4173-B7AE-D533DBBCC034}" srcOrd="5" destOrd="0" presId="urn:microsoft.com/office/officeart/2005/8/layout/vList4"/>
    <dgm:cxn modelId="{1567FA99-B6F3-4F13-AB46-6B56B00FDC9E}" type="presParOf" srcId="{F85ACC36-550C-4E18-A130-C82D74200205}" destId="{020970CB-E7FB-4043-9EEB-7BF098EF45B0}" srcOrd="6" destOrd="0" presId="urn:microsoft.com/office/officeart/2005/8/layout/vList4"/>
    <dgm:cxn modelId="{7D8E678D-3F4F-45A3-8511-F28C852344AC}" type="presParOf" srcId="{020970CB-E7FB-4043-9EEB-7BF098EF45B0}" destId="{5803278E-F1E6-4B0B-8F14-A27009EEF119}" srcOrd="0" destOrd="0" presId="urn:microsoft.com/office/officeart/2005/8/layout/vList4"/>
    <dgm:cxn modelId="{6C2111B7-A4F4-4162-AAA4-B64B5475F3F4}" type="presParOf" srcId="{020970CB-E7FB-4043-9EEB-7BF098EF45B0}" destId="{B642CCC8-5E97-4EA2-9EF8-5BDB52F96D02}" srcOrd="1" destOrd="0" presId="urn:microsoft.com/office/officeart/2005/8/layout/vList4"/>
    <dgm:cxn modelId="{D990FAB8-8FE1-4F17-A3E7-87D45257C1A7}" type="presParOf" srcId="{020970CB-E7FB-4043-9EEB-7BF098EF45B0}" destId="{4740EC4A-1B96-4B5D-A5B4-2CCDEF327B1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41F0C-D2CB-4D44-8FC1-03EE0B6359BA}">
      <dsp:nvSpPr>
        <dsp:cNvPr id="0" name=""/>
        <dsp:cNvSpPr/>
      </dsp:nvSpPr>
      <dsp:spPr>
        <a:xfrm>
          <a:off x="-6656564" y="-1018742"/>
          <a:ext cx="7929008" cy="7929008"/>
        </a:xfrm>
        <a:prstGeom prst="blockArc">
          <a:avLst>
            <a:gd name="adj1" fmla="val 18900000"/>
            <a:gd name="adj2" fmla="val 2700000"/>
            <a:gd name="adj3" fmla="val 27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8CA610-4135-4859-85A5-B4241C9D351F}">
      <dsp:nvSpPr>
        <dsp:cNvPr id="0" name=""/>
        <dsp:cNvSpPr/>
      </dsp:nvSpPr>
      <dsp:spPr>
        <a:xfrm>
          <a:off x="413290" y="267828"/>
          <a:ext cx="9694902" cy="5354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91" tIns="43180" rIns="43180" bIns="43180" numCol="1" spcCol="1270" anchor="ctr" anchorCtr="0">
          <a:noAutofit/>
        </a:bodyPr>
        <a:lstStyle/>
        <a:p>
          <a:pPr marL="0" lvl="0" indent="0" algn="l" defTabSz="755650">
            <a:lnSpc>
              <a:spcPct val="90000"/>
            </a:lnSpc>
            <a:spcBef>
              <a:spcPct val="0"/>
            </a:spcBef>
            <a:spcAft>
              <a:spcPct val="35000"/>
            </a:spcAft>
            <a:buSzPts val="1000"/>
            <a:buFont typeface="Arial MT"/>
            <a:buNone/>
          </a:pPr>
          <a:r>
            <a:rPr lang="es-ES" sz="1700" kern="1200" dirty="0"/>
            <a:t>Memoria descriptiva general y por especialidades.</a:t>
          </a:r>
          <a:endParaRPr lang="es-PE" sz="1700" kern="1200" dirty="0"/>
        </a:p>
      </dsp:txBody>
      <dsp:txXfrm>
        <a:off x="413290" y="267828"/>
        <a:ext cx="9694902" cy="535421"/>
      </dsp:txXfrm>
    </dsp:sp>
    <dsp:sp modelId="{567F89F2-1723-4DC8-A810-4F2D17B7E572}">
      <dsp:nvSpPr>
        <dsp:cNvPr id="0" name=""/>
        <dsp:cNvSpPr/>
      </dsp:nvSpPr>
      <dsp:spPr>
        <a:xfrm>
          <a:off x="78651" y="200900"/>
          <a:ext cx="669277" cy="6692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000287-58F4-4C99-9024-1D2E6E9CA0A4}">
      <dsp:nvSpPr>
        <dsp:cNvPr id="0" name=""/>
        <dsp:cNvSpPr/>
      </dsp:nvSpPr>
      <dsp:spPr>
        <a:xfrm>
          <a:off x="898162" y="1071432"/>
          <a:ext cx="9210030" cy="5354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91" tIns="43180" rIns="43180" bIns="43180" numCol="1" spcCol="1270" anchor="ctr" anchorCtr="0">
          <a:noAutofit/>
        </a:bodyPr>
        <a:lstStyle/>
        <a:p>
          <a:pPr marL="0" lvl="0" indent="0" algn="l" defTabSz="755650">
            <a:lnSpc>
              <a:spcPct val="90000"/>
            </a:lnSpc>
            <a:spcBef>
              <a:spcPct val="0"/>
            </a:spcBef>
            <a:spcAft>
              <a:spcPct val="35000"/>
            </a:spcAft>
            <a:buSzPts val="1000"/>
            <a:buFont typeface="Arial MT"/>
            <a:buNone/>
          </a:pPr>
          <a:r>
            <a:rPr lang="es-ES" sz="1700" kern="1200" dirty="0"/>
            <a:t>Diseños de ingeniera, planos de especialidades, suscrito por el profesional responsable. </a:t>
          </a:r>
          <a:endParaRPr lang="es-PE" sz="1700" kern="1200" dirty="0"/>
        </a:p>
      </dsp:txBody>
      <dsp:txXfrm>
        <a:off x="898162" y="1071432"/>
        <a:ext cx="9210030" cy="535421"/>
      </dsp:txXfrm>
    </dsp:sp>
    <dsp:sp modelId="{460208B9-86F5-45B1-BA43-02970A54FFCA}">
      <dsp:nvSpPr>
        <dsp:cNvPr id="0" name=""/>
        <dsp:cNvSpPr/>
      </dsp:nvSpPr>
      <dsp:spPr>
        <a:xfrm>
          <a:off x="563524" y="1004504"/>
          <a:ext cx="669277" cy="6692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C59765-C150-48C0-B309-C9F58C2AA207}">
      <dsp:nvSpPr>
        <dsp:cNvPr id="0" name=""/>
        <dsp:cNvSpPr/>
      </dsp:nvSpPr>
      <dsp:spPr>
        <a:xfrm>
          <a:off x="1163870" y="1874447"/>
          <a:ext cx="8944322" cy="5354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91" tIns="43180" rIns="43180" bIns="43180" numCol="1" spcCol="1270" anchor="ctr" anchorCtr="0">
          <a:noAutofit/>
        </a:bodyPr>
        <a:lstStyle/>
        <a:p>
          <a:pPr marL="0" lvl="0" indent="0" algn="l" defTabSz="755650">
            <a:lnSpc>
              <a:spcPct val="90000"/>
            </a:lnSpc>
            <a:spcBef>
              <a:spcPct val="0"/>
            </a:spcBef>
            <a:spcAft>
              <a:spcPct val="35000"/>
            </a:spcAft>
            <a:buSzPts val="1000"/>
            <a:buFont typeface="Arial MT"/>
            <a:buNone/>
          </a:pPr>
          <a:r>
            <a:rPr lang="es-ES" sz="1700" kern="1200"/>
            <a:t>Especificaciones técnicas, por cada partida del presupuesto.</a:t>
          </a:r>
          <a:endParaRPr lang="es-PE" sz="1700" kern="1200"/>
        </a:p>
      </dsp:txBody>
      <dsp:txXfrm>
        <a:off x="1163870" y="1874447"/>
        <a:ext cx="8944322" cy="535421"/>
      </dsp:txXfrm>
    </dsp:sp>
    <dsp:sp modelId="{BD3CCC99-8370-494F-A02C-A96A23C4265E}">
      <dsp:nvSpPr>
        <dsp:cNvPr id="0" name=""/>
        <dsp:cNvSpPr/>
      </dsp:nvSpPr>
      <dsp:spPr>
        <a:xfrm>
          <a:off x="829232" y="1807519"/>
          <a:ext cx="669277" cy="6692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E2EEAE-B4BB-4D66-9493-DD0F0A0CBF0C}">
      <dsp:nvSpPr>
        <dsp:cNvPr id="0" name=""/>
        <dsp:cNvSpPr/>
      </dsp:nvSpPr>
      <dsp:spPr>
        <a:xfrm>
          <a:off x="1248708" y="2678051"/>
          <a:ext cx="8859484" cy="5354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91" tIns="43180" rIns="43180" bIns="43180" numCol="1" spcCol="1270" anchor="ctr" anchorCtr="0">
          <a:noAutofit/>
        </a:bodyPr>
        <a:lstStyle/>
        <a:p>
          <a:pPr marL="0" lvl="0" indent="0" algn="l" defTabSz="755650">
            <a:lnSpc>
              <a:spcPct val="90000"/>
            </a:lnSpc>
            <a:spcBef>
              <a:spcPct val="0"/>
            </a:spcBef>
            <a:spcAft>
              <a:spcPct val="35000"/>
            </a:spcAft>
            <a:buSzPts val="1000"/>
            <a:buFont typeface="Arial MT"/>
            <a:buNone/>
          </a:pPr>
          <a:r>
            <a:rPr lang="es-ES" sz="1700" kern="1200" dirty="0"/>
            <a:t>Estudios básicos:  suelos, geotecnia, geología, hidrología y otros </a:t>
          </a:r>
          <a:endParaRPr lang="es-PE" sz="1700" kern="1200" dirty="0"/>
        </a:p>
      </dsp:txBody>
      <dsp:txXfrm>
        <a:off x="1248708" y="2678051"/>
        <a:ext cx="8859484" cy="535421"/>
      </dsp:txXfrm>
    </dsp:sp>
    <dsp:sp modelId="{719FCB9E-3302-4AB8-AEDC-CE4F69EBCCA3}">
      <dsp:nvSpPr>
        <dsp:cNvPr id="0" name=""/>
        <dsp:cNvSpPr/>
      </dsp:nvSpPr>
      <dsp:spPr>
        <a:xfrm>
          <a:off x="914069" y="2611123"/>
          <a:ext cx="669277" cy="6692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3A146E-0D37-4837-9932-A4236307AF23}">
      <dsp:nvSpPr>
        <dsp:cNvPr id="0" name=""/>
        <dsp:cNvSpPr/>
      </dsp:nvSpPr>
      <dsp:spPr>
        <a:xfrm>
          <a:off x="1163870" y="3481655"/>
          <a:ext cx="8944322" cy="5354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91" tIns="43180" rIns="43180" bIns="43180" numCol="1" spcCol="1270" anchor="ctr" anchorCtr="0">
          <a:noAutofit/>
        </a:bodyPr>
        <a:lstStyle/>
        <a:p>
          <a:pPr marL="0" lvl="0" indent="0" algn="l" defTabSz="755650">
            <a:lnSpc>
              <a:spcPct val="90000"/>
            </a:lnSpc>
            <a:spcBef>
              <a:spcPct val="0"/>
            </a:spcBef>
            <a:spcAft>
              <a:spcPct val="35000"/>
            </a:spcAft>
            <a:buSzPts val="1000"/>
            <a:buFont typeface="Arial MT"/>
            <a:buNone/>
          </a:pPr>
          <a:r>
            <a:rPr lang="es-ES" sz="1700" kern="1200" dirty="0"/>
            <a:t>Memorias de cálculo y planilla de metrados.</a:t>
          </a:r>
          <a:endParaRPr lang="es-PE" sz="1700" kern="1200" dirty="0"/>
        </a:p>
      </dsp:txBody>
      <dsp:txXfrm>
        <a:off x="1163870" y="3481655"/>
        <a:ext cx="8944322" cy="535421"/>
      </dsp:txXfrm>
    </dsp:sp>
    <dsp:sp modelId="{FF063E1A-9D77-4591-8C57-EEA2A929C363}">
      <dsp:nvSpPr>
        <dsp:cNvPr id="0" name=""/>
        <dsp:cNvSpPr/>
      </dsp:nvSpPr>
      <dsp:spPr>
        <a:xfrm>
          <a:off x="829232" y="3414727"/>
          <a:ext cx="669277" cy="6692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381D8D-2B26-42F4-9343-6547F1755621}">
      <dsp:nvSpPr>
        <dsp:cNvPr id="0" name=""/>
        <dsp:cNvSpPr/>
      </dsp:nvSpPr>
      <dsp:spPr>
        <a:xfrm>
          <a:off x="898162" y="4284669"/>
          <a:ext cx="9210030" cy="5354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91" tIns="43180" rIns="43180" bIns="43180" numCol="1" spcCol="1270" anchor="ctr" anchorCtr="0">
          <a:noAutofit/>
        </a:bodyPr>
        <a:lstStyle/>
        <a:p>
          <a:pPr marL="0" lvl="0" indent="0" algn="l" defTabSz="755650">
            <a:lnSpc>
              <a:spcPct val="90000"/>
            </a:lnSpc>
            <a:spcBef>
              <a:spcPct val="0"/>
            </a:spcBef>
            <a:spcAft>
              <a:spcPct val="35000"/>
            </a:spcAft>
            <a:buSzPts val="1000"/>
            <a:buFont typeface="Arial MT"/>
            <a:buNone/>
          </a:pPr>
          <a:r>
            <a:rPr lang="es-ES" sz="1700" kern="1200" dirty="0"/>
            <a:t>Análisis de precios unitarios  que  conforman el costo directo y el análisis de los gastos generales.</a:t>
          </a:r>
          <a:endParaRPr lang="es-PE" sz="1700" kern="1200" dirty="0"/>
        </a:p>
      </dsp:txBody>
      <dsp:txXfrm>
        <a:off x="898162" y="4284669"/>
        <a:ext cx="9210030" cy="535421"/>
      </dsp:txXfrm>
    </dsp:sp>
    <dsp:sp modelId="{C91B4B89-3A2C-4FDF-B0F8-75929BA634EC}">
      <dsp:nvSpPr>
        <dsp:cNvPr id="0" name=""/>
        <dsp:cNvSpPr/>
      </dsp:nvSpPr>
      <dsp:spPr>
        <a:xfrm>
          <a:off x="563524" y="4217742"/>
          <a:ext cx="669277" cy="6692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720FA4-7880-4B0B-87F8-B837A1565031}">
      <dsp:nvSpPr>
        <dsp:cNvPr id="0" name=""/>
        <dsp:cNvSpPr/>
      </dsp:nvSpPr>
      <dsp:spPr>
        <a:xfrm>
          <a:off x="413290" y="5088273"/>
          <a:ext cx="9694902" cy="535421"/>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991" tIns="43180" rIns="43180" bIns="43180" numCol="1" spcCol="1270" anchor="ctr" anchorCtr="0">
          <a:noAutofit/>
        </a:bodyPr>
        <a:lstStyle/>
        <a:p>
          <a:pPr marL="0" lvl="0" indent="0" algn="l" defTabSz="755650">
            <a:lnSpc>
              <a:spcPct val="90000"/>
            </a:lnSpc>
            <a:spcBef>
              <a:spcPct val="0"/>
            </a:spcBef>
            <a:spcAft>
              <a:spcPct val="35000"/>
            </a:spcAft>
            <a:buSzPts val="1000"/>
            <a:buFont typeface="Arial MT"/>
            <a:buNone/>
          </a:pPr>
          <a:r>
            <a:rPr lang="es-ES" sz="1700" kern="1200" dirty="0">
              <a:solidFill>
                <a:schemeClr val="tx1"/>
              </a:solidFill>
            </a:rPr>
            <a:t>Presupuesto de obra, que incluya los costos directos, gastos generales  y otros conceptos</a:t>
          </a:r>
          <a:r>
            <a:rPr lang="es-ES" sz="1700" kern="1200" dirty="0"/>
            <a:t>. </a:t>
          </a:r>
          <a:r>
            <a:rPr lang="es-ES" sz="1700" b="1" kern="1200" dirty="0">
              <a:solidFill>
                <a:schemeClr val="tx1"/>
              </a:solidFill>
            </a:rPr>
            <a:t>Anexo 1</a:t>
          </a:r>
          <a:endParaRPr lang="es-PE" sz="1700" b="1" kern="1200" dirty="0">
            <a:solidFill>
              <a:schemeClr val="tx1"/>
            </a:solidFill>
          </a:endParaRPr>
        </a:p>
      </dsp:txBody>
      <dsp:txXfrm>
        <a:off x="413290" y="5088273"/>
        <a:ext cx="9694902" cy="535421"/>
      </dsp:txXfrm>
    </dsp:sp>
    <dsp:sp modelId="{397A6C1F-36D5-48AE-B8B7-528CE1355FC7}">
      <dsp:nvSpPr>
        <dsp:cNvPr id="0" name=""/>
        <dsp:cNvSpPr/>
      </dsp:nvSpPr>
      <dsp:spPr>
        <a:xfrm>
          <a:off x="78651" y="5021345"/>
          <a:ext cx="669277" cy="66927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41F0C-D2CB-4D44-8FC1-03EE0B6359BA}">
      <dsp:nvSpPr>
        <dsp:cNvPr id="0" name=""/>
        <dsp:cNvSpPr/>
      </dsp:nvSpPr>
      <dsp:spPr>
        <a:xfrm>
          <a:off x="-6371257" y="-975273"/>
          <a:ext cx="7589349" cy="7589349"/>
        </a:xfrm>
        <a:prstGeom prst="blockArc">
          <a:avLst>
            <a:gd name="adj1" fmla="val 18900000"/>
            <a:gd name="adj2" fmla="val 2700000"/>
            <a:gd name="adj3" fmla="val 28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8CA610-4135-4859-85A5-B4241C9D351F}">
      <dsp:nvSpPr>
        <dsp:cNvPr id="0" name=""/>
        <dsp:cNvSpPr/>
      </dsp:nvSpPr>
      <dsp:spPr>
        <a:xfrm>
          <a:off x="395561" y="256339"/>
          <a:ext cx="9600811" cy="512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61" tIns="45720" rIns="45720" bIns="45720" numCol="1" spcCol="1270" anchor="ctr" anchorCtr="0">
          <a:noAutofit/>
        </a:bodyPr>
        <a:lstStyle/>
        <a:p>
          <a:pPr marL="0" lvl="0" indent="0" algn="l" defTabSz="800100">
            <a:lnSpc>
              <a:spcPct val="90000"/>
            </a:lnSpc>
            <a:spcBef>
              <a:spcPct val="0"/>
            </a:spcBef>
            <a:spcAft>
              <a:spcPct val="35000"/>
            </a:spcAft>
            <a:buSzPts val="1000"/>
            <a:buFont typeface="Arial MT"/>
            <a:buNone/>
          </a:pPr>
          <a:r>
            <a:rPr lang="es-ES" sz="1800" kern="1200" dirty="0"/>
            <a:t>Listado de insumos en cantidades y costos.</a:t>
          </a:r>
          <a:endParaRPr lang="es-PE" sz="1800" kern="1200" dirty="0"/>
        </a:p>
      </dsp:txBody>
      <dsp:txXfrm>
        <a:off x="395561" y="256339"/>
        <a:ext cx="9600811" cy="512454"/>
      </dsp:txXfrm>
    </dsp:sp>
    <dsp:sp modelId="{567F89F2-1723-4DC8-A810-4F2D17B7E572}">
      <dsp:nvSpPr>
        <dsp:cNvPr id="0" name=""/>
        <dsp:cNvSpPr/>
      </dsp:nvSpPr>
      <dsp:spPr>
        <a:xfrm>
          <a:off x="75278" y="192283"/>
          <a:ext cx="640567" cy="6405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2F5803-35AE-4D99-A809-EA0B91955A4E}">
      <dsp:nvSpPr>
        <dsp:cNvPr id="0" name=""/>
        <dsp:cNvSpPr/>
      </dsp:nvSpPr>
      <dsp:spPr>
        <a:xfrm>
          <a:off x="859635" y="1025472"/>
          <a:ext cx="9136737" cy="512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61" tIns="45720" rIns="45720" bIns="45720" numCol="1" spcCol="1270" anchor="ctr" anchorCtr="0">
          <a:noAutofit/>
        </a:bodyPr>
        <a:lstStyle/>
        <a:p>
          <a:pPr marL="0" lvl="0" indent="0" algn="l" defTabSz="800100">
            <a:lnSpc>
              <a:spcPct val="90000"/>
            </a:lnSpc>
            <a:spcBef>
              <a:spcPct val="0"/>
            </a:spcBef>
            <a:spcAft>
              <a:spcPct val="35000"/>
            </a:spcAft>
            <a:buSzPts val="1000"/>
            <a:buFont typeface="Arial MT"/>
            <a:buNone/>
          </a:pPr>
          <a:r>
            <a:rPr lang="es-ES" sz="1800" kern="1200" dirty="0"/>
            <a:t>Cronograma de obra</a:t>
          </a:r>
          <a:r>
            <a:rPr lang="es-ES" sz="2500" kern="1200" dirty="0"/>
            <a:t>.</a:t>
          </a:r>
          <a:endParaRPr lang="es-PE" sz="2500" kern="1200" dirty="0"/>
        </a:p>
      </dsp:txBody>
      <dsp:txXfrm>
        <a:off x="859635" y="1025472"/>
        <a:ext cx="9136737" cy="512454"/>
      </dsp:txXfrm>
    </dsp:sp>
    <dsp:sp modelId="{D577CBE2-FB55-4A42-BADF-1B14AD41284C}">
      <dsp:nvSpPr>
        <dsp:cNvPr id="0" name=""/>
        <dsp:cNvSpPr/>
      </dsp:nvSpPr>
      <dsp:spPr>
        <a:xfrm>
          <a:off x="539351" y="961415"/>
          <a:ext cx="640567" cy="6405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89766-77EC-49E0-8DDC-A92845A187B9}">
      <dsp:nvSpPr>
        <dsp:cNvPr id="0" name=""/>
        <dsp:cNvSpPr/>
      </dsp:nvSpPr>
      <dsp:spPr>
        <a:xfrm>
          <a:off x="1113945" y="1794041"/>
          <a:ext cx="8882427" cy="512454"/>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61" tIns="45720" rIns="45720" bIns="45720" numCol="1" spcCol="1270" anchor="ctr" anchorCtr="0">
          <a:noAutofit/>
        </a:bodyPr>
        <a:lstStyle/>
        <a:p>
          <a:pPr marL="0" lvl="0" indent="0" algn="l" defTabSz="800100">
            <a:lnSpc>
              <a:spcPct val="90000"/>
            </a:lnSpc>
            <a:spcBef>
              <a:spcPct val="0"/>
            </a:spcBef>
            <a:spcAft>
              <a:spcPct val="35000"/>
            </a:spcAft>
            <a:buSzPts val="1000"/>
            <a:buFont typeface="Arial MT"/>
            <a:buNone/>
          </a:pPr>
          <a:r>
            <a:rPr lang="es-ES" sz="1800" b="1" kern="1200" dirty="0">
              <a:solidFill>
                <a:schemeClr val="tx1"/>
              </a:solidFill>
            </a:rPr>
            <a:t>Calendario de adquisición de materiales.</a:t>
          </a:r>
          <a:endParaRPr lang="es-PE" sz="1800" b="1" kern="1200" dirty="0">
            <a:solidFill>
              <a:schemeClr val="tx1"/>
            </a:solidFill>
          </a:endParaRPr>
        </a:p>
      </dsp:txBody>
      <dsp:txXfrm>
        <a:off x="1113945" y="1794041"/>
        <a:ext cx="8882427" cy="512454"/>
      </dsp:txXfrm>
    </dsp:sp>
    <dsp:sp modelId="{B05B1839-286C-40C8-8925-EE2612B9A301}">
      <dsp:nvSpPr>
        <dsp:cNvPr id="0" name=""/>
        <dsp:cNvSpPr/>
      </dsp:nvSpPr>
      <dsp:spPr>
        <a:xfrm>
          <a:off x="793661" y="1729984"/>
          <a:ext cx="640567" cy="6405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89FF5E-280A-4FF3-A42C-DF9B9284C4BF}">
      <dsp:nvSpPr>
        <dsp:cNvPr id="0" name=""/>
        <dsp:cNvSpPr/>
      </dsp:nvSpPr>
      <dsp:spPr>
        <a:xfrm>
          <a:off x="1195144" y="2563173"/>
          <a:ext cx="8801228" cy="512454"/>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61" tIns="45720" rIns="45720" bIns="45720" numCol="1" spcCol="1270" anchor="ctr" anchorCtr="0">
          <a:noAutofit/>
        </a:bodyPr>
        <a:lstStyle/>
        <a:p>
          <a:pPr marL="0" lvl="0" indent="0" algn="l" defTabSz="800100">
            <a:lnSpc>
              <a:spcPct val="90000"/>
            </a:lnSpc>
            <a:spcBef>
              <a:spcPct val="0"/>
            </a:spcBef>
            <a:spcAft>
              <a:spcPct val="35000"/>
            </a:spcAft>
            <a:buSzPts val="1000"/>
            <a:buFont typeface="Arial MT"/>
            <a:buNone/>
          </a:pPr>
          <a:r>
            <a:rPr lang="es-ES" sz="1800" b="1" kern="1200" dirty="0">
              <a:solidFill>
                <a:schemeClr val="tx1"/>
              </a:solidFill>
            </a:rPr>
            <a:t>Calendario de utilización de equipos y maquinarias</a:t>
          </a:r>
          <a:r>
            <a:rPr lang="es-ES" sz="2500" b="1" kern="1200" dirty="0">
              <a:solidFill>
                <a:schemeClr val="tx1"/>
              </a:solidFill>
            </a:rPr>
            <a:t>.</a:t>
          </a:r>
          <a:endParaRPr lang="es-PE" sz="2500" b="1" kern="1200" dirty="0">
            <a:solidFill>
              <a:schemeClr val="tx1"/>
            </a:solidFill>
          </a:endParaRPr>
        </a:p>
      </dsp:txBody>
      <dsp:txXfrm>
        <a:off x="1195144" y="2563173"/>
        <a:ext cx="8801228" cy="512454"/>
      </dsp:txXfrm>
    </dsp:sp>
    <dsp:sp modelId="{B4317B48-17B9-4A08-81AE-4ECFFA64C79F}">
      <dsp:nvSpPr>
        <dsp:cNvPr id="0" name=""/>
        <dsp:cNvSpPr/>
      </dsp:nvSpPr>
      <dsp:spPr>
        <a:xfrm>
          <a:off x="874860" y="2499117"/>
          <a:ext cx="640567" cy="6405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7AE74D-FC6A-4207-A64E-6F889006C617}">
      <dsp:nvSpPr>
        <dsp:cNvPr id="0" name=""/>
        <dsp:cNvSpPr/>
      </dsp:nvSpPr>
      <dsp:spPr>
        <a:xfrm>
          <a:off x="1113945" y="3332306"/>
          <a:ext cx="8882427" cy="512454"/>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61" tIns="45720" rIns="45720" bIns="45720" numCol="1" spcCol="1270" anchor="ctr" anchorCtr="0">
          <a:noAutofit/>
        </a:bodyPr>
        <a:lstStyle/>
        <a:p>
          <a:pPr marL="0" lvl="0" indent="0" algn="l" defTabSz="800100">
            <a:lnSpc>
              <a:spcPct val="90000"/>
            </a:lnSpc>
            <a:spcBef>
              <a:spcPct val="0"/>
            </a:spcBef>
            <a:spcAft>
              <a:spcPct val="35000"/>
            </a:spcAft>
            <a:buSzPts val="1000"/>
            <a:buFont typeface="Arial MT"/>
            <a:buNone/>
          </a:pPr>
          <a:r>
            <a:rPr lang="es-ES" sz="1800" b="1" kern="1200" dirty="0">
              <a:solidFill>
                <a:schemeClr val="tx1"/>
              </a:solidFill>
            </a:rPr>
            <a:t>Calendario de utilización de mano de obra calificada y no calificada.</a:t>
          </a:r>
          <a:endParaRPr lang="es-PE" sz="1800" b="1" kern="1200" dirty="0">
            <a:solidFill>
              <a:schemeClr val="tx1"/>
            </a:solidFill>
          </a:endParaRPr>
        </a:p>
      </dsp:txBody>
      <dsp:txXfrm>
        <a:off x="1113945" y="3332306"/>
        <a:ext cx="8882427" cy="512454"/>
      </dsp:txXfrm>
    </dsp:sp>
    <dsp:sp modelId="{08E17BD1-FC69-4C28-A0EA-17731CC09DD7}">
      <dsp:nvSpPr>
        <dsp:cNvPr id="0" name=""/>
        <dsp:cNvSpPr/>
      </dsp:nvSpPr>
      <dsp:spPr>
        <a:xfrm>
          <a:off x="793661" y="3268249"/>
          <a:ext cx="640567" cy="6405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3F14D5-173C-43B6-A1D3-2BEBA38DC028}">
      <dsp:nvSpPr>
        <dsp:cNvPr id="0" name=""/>
        <dsp:cNvSpPr/>
      </dsp:nvSpPr>
      <dsp:spPr>
        <a:xfrm>
          <a:off x="859635" y="4100875"/>
          <a:ext cx="9136737" cy="512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61" tIns="45720" rIns="45720" bIns="45720" numCol="1" spcCol="1270" anchor="ctr" anchorCtr="0">
          <a:noAutofit/>
        </a:bodyPr>
        <a:lstStyle/>
        <a:p>
          <a:pPr marL="0" lvl="0" indent="0" algn="l" defTabSz="800100">
            <a:lnSpc>
              <a:spcPct val="90000"/>
            </a:lnSpc>
            <a:spcBef>
              <a:spcPct val="0"/>
            </a:spcBef>
            <a:spcAft>
              <a:spcPct val="35000"/>
            </a:spcAft>
            <a:buSzPts val="1000"/>
            <a:buFont typeface="Arial MT"/>
            <a:buNone/>
          </a:pPr>
          <a:r>
            <a:rPr lang="es-ES" sz="1800" kern="1200" dirty="0"/>
            <a:t>Calendario de avance de obra valorizado.</a:t>
          </a:r>
          <a:endParaRPr lang="es-PE" sz="1800" kern="1200" dirty="0"/>
        </a:p>
      </dsp:txBody>
      <dsp:txXfrm>
        <a:off x="859635" y="4100875"/>
        <a:ext cx="9136737" cy="512454"/>
      </dsp:txXfrm>
    </dsp:sp>
    <dsp:sp modelId="{89F3F1D2-61B1-4778-A913-2E94BF3DAF96}">
      <dsp:nvSpPr>
        <dsp:cNvPr id="0" name=""/>
        <dsp:cNvSpPr/>
      </dsp:nvSpPr>
      <dsp:spPr>
        <a:xfrm>
          <a:off x="539351" y="4036818"/>
          <a:ext cx="640567" cy="6405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30CA6-C68B-4AAE-BE0F-314EEE025C06}">
      <dsp:nvSpPr>
        <dsp:cNvPr id="0" name=""/>
        <dsp:cNvSpPr/>
      </dsp:nvSpPr>
      <dsp:spPr>
        <a:xfrm>
          <a:off x="395561" y="4870007"/>
          <a:ext cx="9600811" cy="512454"/>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61" tIns="45720" rIns="45720" bIns="45720" numCol="1" spcCol="1270" anchor="ctr" anchorCtr="0">
          <a:noAutofit/>
        </a:bodyPr>
        <a:lstStyle/>
        <a:p>
          <a:pPr marL="0" lvl="0" indent="0" algn="l" defTabSz="800100">
            <a:lnSpc>
              <a:spcPct val="90000"/>
            </a:lnSpc>
            <a:spcBef>
              <a:spcPct val="0"/>
            </a:spcBef>
            <a:spcAft>
              <a:spcPct val="35000"/>
            </a:spcAft>
            <a:buSzPts val="1000"/>
            <a:buFont typeface="Arial MT"/>
            <a:buNone/>
          </a:pPr>
          <a:r>
            <a:rPr lang="es-PE" sz="1800" b="1" kern="1200" dirty="0">
              <a:solidFill>
                <a:schemeClr val="tx1"/>
              </a:solidFill>
            </a:rPr>
            <a:t>Documentos de identificación y evaluación de riesgos.</a:t>
          </a:r>
        </a:p>
      </dsp:txBody>
      <dsp:txXfrm>
        <a:off x="395561" y="4870007"/>
        <a:ext cx="9600811" cy="512454"/>
      </dsp:txXfrm>
    </dsp:sp>
    <dsp:sp modelId="{1ED439E3-19BC-45DA-B9E0-3B770741F8F1}">
      <dsp:nvSpPr>
        <dsp:cNvPr id="0" name=""/>
        <dsp:cNvSpPr/>
      </dsp:nvSpPr>
      <dsp:spPr>
        <a:xfrm>
          <a:off x="75278" y="4805950"/>
          <a:ext cx="640567" cy="6405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C3874-69AB-47B5-A3F5-7FB7835745D3}">
      <dsp:nvSpPr>
        <dsp:cNvPr id="0" name=""/>
        <dsp:cNvSpPr/>
      </dsp:nvSpPr>
      <dsp:spPr>
        <a:xfrm>
          <a:off x="5006" y="1301947"/>
          <a:ext cx="1919287" cy="706877"/>
        </a:xfrm>
        <a:prstGeom prst="rect">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PE" sz="1700" kern="1200" dirty="0"/>
            <a:t>Funciones</a:t>
          </a:r>
        </a:p>
        <a:p>
          <a:pPr marL="0" lvl="0" indent="0" algn="ctr" defTabSz="755650">
            <a:lnSpc>
              <a:spcPct val="90000"/>
            </a:lnSpc>
            <a:spcBef>
              <a:spcPct val="0"/>
            </a:spcBef>
            <a:spcAft>
              <a:spcPct val="35000"/>
            </a:spcAft>
            <a:buNone/>
          </a:pPr>
          <a:r>
            <a:rPr lang="es-PE" sz="1700" kern="1200" dirty="0"/>
            <a:t>Responsabilidades</a:t>
          </a:r>
        </a:p>
      </dsp:txBody>
      <dsp:txXfrm>
        <a:off x="5006" y="1301947"/>
        <a:ext cx="1919287" cy="706877"/>
      </dsp:txXfrm>
    </dsp:sp>
    <dsp:sp modelId="{D3223CD4-936C-4761-8CB1-D12F2218DA0F}">
      <dsp:nvSpPr>
        <dsp:cNvPr id="0" name=""/>
        <dsp:cNvSpPr/>
      </dsp:nvSpPr>
      <dsp:spPr>
        <a:xfrm>
          <a:off x="5006" y="2008824"/>
          <a:ext cx="1919287" cy="1236622"/>
        </a:xfrm>
        <a:prstGeom prst="rect">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PE" sz="1700" kern="1200" dirty="0"/>
            <a:t>Unidad Orgánica responsable</a:t>
          </a:r>
        </a:p>
      </dsp:txBody>
      <dsp:txXfrm>
        <a:off x="5006" y="2008824"/>
        <a:ext cx="1919287" cy="1236622"/>
      </dsp:txXfrm>
    </dsp:sp>
    <dsp:sp modelId="{300A8DB6-BE95-4DD7-A361-4C9D59C9B125}">
      <dsp:nvSpPr>
        <dsp:cNvPr id="0" name=""/>
        <dsp:cNvSpPr/>
      </dsp:nvSpPr>
      <dsp:spPr>
        <a:xfrm>
          <a:off x="2192994" y="1301947"/>
          <a:ext cx="1919287" cy="7068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PE" sz="1700" kern="1200" dirty="0"/>
            <a:t>Planificar</a:t>
          </a:r>
        </a:p>
      </dsp:txBody>
      <dsp:txXfrm>
        <a:off x="2192994" y="1301947"/>
        <a:ext cx="1919287" cy="706877"/>
      </dsp:txXfrm>
    </dsp:sp>
    <dsp:sp modelId="{30F89F92-44C9-4235-BE10-8C7842E3771B}">
      <dsp:nvSpPr>
        <dsp:cNvPr id="0" name=""/>
        <dsp:cNvSpPr/>
      </dsp:nvSpPr>
      <dsp:spPr>
        <a:xfrm>
          <a:off x="2192994" y="2008824"/>
          <a:ext cx="1919287" cy="123662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PE" sz="1700" kern="1200" dirty="0"/>
            <a:t>Planeamiento</a:t>
          </a:r>
        </a:p>
      </dsp:txBody>
      <dsp:txXfrm>
        <a:off x="2192994" y="2008824"/>
        <a:ext cx="1919287" cy="1236622"/>
      </dsp:txXfrm>
    </dsp:sp>
    <dsp:sp modelId="{67F0AA51-7B00-4D7F-B8FC-22362A487736}">
      <dsp:nvSpPr>
        <dsp:cNvPr id="0" name=""/>
        <dsp:cNvSpPr/>
      </dsp:nvSpPr>
      <dsp:spPr>
        <a:xfrm>
          <a:off x="4380982" y="1301947"/>
          <a:ext cx="1919287" cy="7068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PE" sz="1700" kern="1200" dirty="0"/>
            <a:t>Programar inversiones</a:t>
          </a:r>
        </a:p>
      </dsp:txBody>
      <dsp:txXfrm>
        <a:off x="4380982" y="1301947"/>
        <a:ext cx="1919287" cy="706877"/>
      </dsp:txXfrm>
    </dsp:sp>
    <dsp:sp modelId="{AFC0B0C6-42D7-4D6D-BCA5-284C65DBB2A6}">
      <dsp:nvSpPr>
        <dsp:cNvPr id="0" name=""/>
        <dsp:cNvSpPr/>
      </dsp:nvSpPr>
      <dsp:spPr>
        <a:xfrm>
          <a:off x="4380982" y="2008824"/>
          <a:ext cx="1919287" cy="123662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PE" sz="1700" kern="1200" dirty="0"/>
            <a:t>OPMI</a:t>
          </a:r>
        </a:p>
        <a:p>
          <a:pPr marL="171450" lvl="1" indent="-171450" algn="l" defTabSz="755650">
            <a:lnSpc>
              <a:spcPct val="90000"/>
            </a:lnSpc>
            <a:spcBef>
              <a:spcPct val="0"/>
            </a:spcBef>
            <a:spcAft>
              <a:spcPct val="15000"/>
            </a:spcAft>
            <a:buChar char="•"/>
          </a:pPr>
          <a:r>
            <a:rPr lang="es-PE" sz="1700" kern="1200" dirty="0"/>
            <a:t>Apoyo:  UF y UEI</a:t>
          </a:r>
        </a:p>
      </dsp:txBody>
      <dsp:txXfrm>
        <a:off x="4380982" y="2008824"/>
        <a:ext cx="1919287" cy="1236622"/>
      </dsp:txXfrm>
    </dsp:sp>
    <dsp:sp modelId="{09314F82-2D70-4C30-950A-990AC24CC019}">
      <dsp:nvSpPr>
        <dsp:cNvPr id="0" name=""/>
        <dsp:cNvSpPr/>
      </dsp:nvSpPr>
      <dsp:spPr>
        <a:xfrm>
          <a:off x="6568969" y="1301947"/>
          <a:ext cx="1919287" cy="7068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PE" sz="1700" kern="1200" dirty="0"/>
            <a:t>Ejecutar: </a:t>
          </a:r>
        </a:p>
        <a:p>
          <a:pPr marL="0" lvl="0" indent="0" algn="ctr" defTabSz="755650">
            <a:lnSpc>
              <a:spcPct val="90000"/>
            </a:lnSpc>
            <a:spcBef>
              <a:spcPct val="0"/>
            </a:spcBef>
            <a:spcAft>
              <a:spcPct val="35000"/>
            </a:spcAft>
            <a:buNone/>
          </a:pPr>
          <a:r>
            <a:rPr lang="es-PE" sz="1700" kern="1200" dirty="0"/>
            <a:t>ET y Obra</a:t>
          </a:r>
        </a:p>
      </dsp:txBody>
      <dsp:txXfrm>
        <a:off x="6568969" y="1301947"/>
        <a:ext cx="1919287" cy="706877"/>
      </dsp:txXfrm>
    </dsp:sp>
    <dsp:sp modelId="{2DFF975E-A699-4C0E-92A8-6C37FC038F5D}">
      <dsp:nvSpPr>
        <dsp:cNvPr id="0" name=""/>
        <dsp:cNvSpPr/>
      </dsp:nvSpPr>
      <dsp:spPr>
        <a:xfrm>
          <a:off x="6568969" y="2008824"/>
          <a:ext cx="1919287" cy="123662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PE" sz="1700" kern="1200" dirty="0"/>
            <a:t>Unidad de Estudios y Proyecto.</a:t>
          </a:r>
        </a:p>
        <a:p>
          <a:pPr marL="171450" lvl="1" indent="-171450" algn="l" defTabSz="755650">
            <a:lnSpc>
              <a:spcPct val="90000"/>
            </a:lnSpc>
            <a:spcBef>
              <a:spcPct val="0"/>
            </a:spcBef>
            <a:spcAft>
              <a:spcPct val="15000"/>
            </a:spcAft>
            <a:buChar char="•"/>
          </a:pPr>
          <a:r>
            <a:rPr lang="es-PE" sz="1700" kern="1200" dirty="0"/>
            <a:t>UEI: OAD</a:t>
          </a:r>
        </a:p>
      </dsp:txBody>
      <dsp:txXfrm>
        <a:off x="6568969" y="2008824"/>
        <a:ext cx="1919287" cy="1236622"/>
      </dsp:txXfrm>
    </dsp:sp>
    <dsp:sp modelId="{F29FBE1D-B0E0-4FE8-979F-F75C720753BB}">
      <dsp:nvSpPr>
        <dsp:cNvPr id="0" name=""/>
        <dsp:cNvSpPr/>
      </dsp:nvSpPr>
      <dsp:spPr>
        <a:xfrm>
          <a:off x="8756957" y="1301947"/>
          <a:ext cx="1919287" cy="7068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PE" sz="1700" kern="1200" dirty="0"/>
            <a:t>Supervisar Obra y liquidar </a:t>
          </a:r>
        </a:p>
      </dsp:txBody>
      <dsp:txXfrm>
        <a:off x="8756957" y="1301947"/>
        <a:ext cx="1919287" cy="706877"/>
      </dsp:txXfrm>
    </dsp:sp>
    <dsp:sp modelId="{CC448FE1-B755-4467-9948-B118363C31EA}">
      <dsp:nvSpPr>
        <dsp:cNvPr id="0" name=""/>
        <dsp:cNvSpPr/>
      </dsp:nvSpPr>
      <dsp:spPr>
        <a:xfrm>
          <a:off x="8756957" y="2008824"/>
          <a:ext cx="1919287" cy="123662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PE" sz="1700" kern="1200" dirty="0"/>
            <a:t>Oficina de Supervisión y Liquidación</a:t>
          </a:r>
        </a:p>
      </dsp:txBody>
      <dsp:txXfrm>
        <a:off x="8756957" y="2008824"/>
        <a:ext cx="1919287" cy="12366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3112B-9172-4851-96DA-F0F96C83F45B}">
      <dsp:nvSpPr>
        <dsp:cNvPr id="0" name=""/>
        <dsp:cNvSpPr/>
      </dsp:nvSpPr>
      <dsp:spPr>
        <a:xfrm>
          <a:off x="1332" y="422649"/>
          <a:ext cx="3119178" cy="9266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PE" sz="4000" kern="1200" dirty="0"/>
            <a:t>UEI</a:t>
          </a:r>
        </a:p>
      </dsp:txBody>
      <dsp:txXfrm>
        <a:off x="28474" y="449791"/>
        <a:ext cx="3064894" cy="872408"/>
      </dsp:txXfrm>
    </dsp:sp>
    <dsp:sp modelId="{6B918ABD-B4CB-4442-A344-621557E01BA4}">
      <dsp:nvSpPr>
        <dsp:cNvPr id="0" name=""/>
        <dsp:cNvSpPr/>
      </dsp:nvSpPr>
      <dsp:spPr>
        <a:xfrm>
          <a:off x="313250" y="1349341"/>
          <a:ext cx="311917" cy="824905"/>
        </a:xfrm>
        <a:custGeom>
          <a:avLst/>
          <a:gdLst/>
          <a:ahLst/>
          <a:cxnLst/>
          <a:rect l="0" t="0" r="0" b="0"/>
          <a:pathLst>
            <a:path>
              <a:moveTo>
                <a:pt x="0" y="0"/>
              </a:moveTo>
              <a:lnTo>
                <a:pt x="0" y="824905"/>
              </a:lnTo>
              <a:lnTo>
                <a:pt x="311917" y="824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960AA8-3E71-486B-9632-344824741FC6}">
      <dsp:nvSpPr>
        <dsp:cNvPr id="0" name=""/>
        <dsp:cNvSpPr/>
      </dsp:nvSpPr>
      <dsp:spPr>
        <a:xfrm>
          <a:off x="625168" y="1739239"/>
          <a:ext cx="2495342" cy="8700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PE" sz="4000" kern="1200" dirty="0"/>
            <a:t>Invierte (*)</a:t>
          </a:r>
        </a:p>
      </dsp:txBody>
      <dsp:txXfrm>
        <a:off x="650650" y="1764721"/>
        <a:ext cx="2444378" cy="819052"/>
      </dsp:txXfrm>
    </dsp:sp>
    <dsp:sp modelId="{74F0B280-B459-4DC4-8034-9F0670400B5D}">
      <dsp:nvSpPr>
        <dsp:cNvPr id="0" name=""/>
        <dsp:cNvSpPr/>
      </dsp:nvSpPr>
      <dsp:spPr>
        <a:xfrm>
          <a:off x="3900305" y="422649"/>
          <a:ext cx="3119178" cy="9266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PE" sz="4000" kern="1200" dirty="0"/>
            <a:t>OAD</a:t>
          </a:r>
        </a:p>
      </dsp:txBody>
      <dsp:txXfrm>
        <a:off x="3927447" y="449791"/>
        <a:ext cx="3064894" cy="872408"/>
      </dsp:txXfrm>
    </dsp:sp>
    <dsp:sp modelId="{14BB1C4C-52C0-4B4D-844A-804E248FB92A}">
      <dsp:nvSpPr>
        <dsp:cNvPr id="0" name=""/>
        <dsp:cNvSpPr/>
      </dsp:nvSpPr>
      <dsp:spPr>
        <a:xfrm>
          <a:off x="4212223" y="1349341"/>
          <a:ext cx="311917" cy="879335"/>
        </a:xfrm>
        <a:custGeom>
          <a:avLst/>
          <a:gdLst/>
          <a:ahLst/>
          <a:cxnLst/>
          <a:rect l="0" t="0" r="0" b="0"/>
          <a:pathLst>
            <a:path>
              <a:moveTo>
                <a:pt x="0" y="0"/>
              </a:moveTo>
              <a:lnTo>
                <a:pt x="0" y="879335"/>
              </a:lnTo>
              <a:lnTo>
                <a:pt x="311917" y="8793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F1779A-E1D2-4EBC-9C42-A6B7ABAA162A}">
      <dsp:nvSpPr>
        <dsp:cNvPr id="0" name=""/>
        <dsp:cNvSpPr/>
      </dsp:nvSpPr>
      <dsp:spPr>
        <a:xfrm>
          <a:off x="4524141" y="1739239"/>
          <a:ext cx="2495342" cy="9788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PE" sz="4000" kern="1200" dirty="0"/>
            <a:t>Directiva AD</a:t>
          </a:r>
        </a:p>
      </dsp:txBody>
      <dsp:txXfrm>
        <a:off x="4552811" y="1767909"/>
        <a:ext cx="2438002" cy="921536"/>
      </dsp:txXfrm>
    </dsp:sp>
    <dsp:sp modelId="{CE878532-001D-4AD6-9872-FEF211BD1A32}">
      <dsp:nvSpPr>
        <dsp:cNvPr id="0" name=""/>
        <dsp:cNvSpPr/>
      </dsp:nvSpPr>
      <dsp:spPr>
        <a:xfrm>
          <a:off x="7799278" y="422649"/>
          <a:ext cx="3119178" cy="902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PE" sz="4000" kern="1200" dirty="0"/>
            <a:t>Área Usuaria</a:t>
          </a:r>
        </a:p>
      </dsp:txBody>
      <dsp:txXfrm>
        <a:off x="7825713" y="449084"/>
        <a:ext cx="3066308" cy="849695"/>
      </dsp:txXfrm>
    </dsp:sp>
    <dsp:sp modelId="{184FEF38-4074-4443-9C72-2EFBE880E9BA}">
      <dsp:nvSpPr>
        <dsp:cNvPr id="0" name=""/>
        <dsp:cNvSpPr/>
      </dsp:nvSpPr>
      <dsp:spPr>
        <a:xfrm>
          <a:off x="8111196" y="1325215"/>
          <a:ext cx="311917" cy="783966"/>
        </a:xfrm>
        <a:custGeom>
          <a:avLst/>
          <a:gdLst/>
          <a:ahLst/>
          <a:cxnLst/>
          <a:rect l="0" t="0" r="0" b="0"/>
          <a:pathLst>
            <a:path>
              <a:moveTo>
                <a:pt x="0" y="0"/>
              </a:moveTo>
              <a:lnTo>
                <a:pt x="0" y="783966"/>
              </a:lnTo>
              <a:lnTo>
                <a:pt x="311917" y="7839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F1D032-6AA0-4D96-AC89-F6D60A8C9757}">
      <dsp:nvSpPr>
        <dsp:cNvPr id="0" name=""/>
        <dsp:cNvSpPr/>
      </dsp:nvSpPr>
      <dsp:spPr>
        <a:xfrm>
          <a:off x="8423114" y="1715112"/>
          <a:ext cx="2495342" cy="7881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PE" sz="4000" kern="1200" dirty="0"/>
            <a:t>LCE</a:t>
          </a:r>
        </a:p>
      </dsp:txBody>
      <dsp:txXfrm>
        <a:off x="8446198" y="1738196"/>
        <a:ext cx="2449174" cy="7419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0D297-6D75-4960-9FCF-568819B17CEE}">
      <dsp:nvSpPr>
        <dsp:cNvPr id="0" name=""/>
        <dsp:cNvSpPr/>
      </dsp:nvSpPr>
      <dsp:spPr>
        <a:xfrm>
          <a:off x="-6493851" y="-993951"/>
          <a:ext cx="7735298" cy="7735298"/>
        </a:xfrm>
        <a:prstGeom prst="blockArc">
          <a:avLst>
            <a:gd name="adj1" fmla="val 18900000"/>
            <a:gd name="adj2" fmla="val 2700000"/>
            <a:gd name="adj3" fmla="val 27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25E4F9-A759-47C4-AB0A-CEF995189FD0}">
      <dsp:nvSpPr>
        <dsp:cNvPr id="0" name=""/>
        <dsp:cNvSpPr/>
      </dsp:nvSpPr>
      <dsp:spPr>
        <a:xfrm>
          <a:off x="403179" y="261276"/>
          <a:ext cx="8924718" cy="522323"/>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594" tIns="38100" rIns="38100" bIns="38100" numCol="1" spcCol="1270" anchor="ctr" anchorCtr="0">
          <a:noAutofit/>
        </a:bodyPr>
        <a:lstStyle/>
        <a:p>
          <a:pPr marL="0" lvl="0" indent="0" algn="l" defTabSz="666750">
            <a:lnSpc>
              <a:spcPct val="90000"/>
            </a:lnSpc>
            <a:spcBef>
              <a:spcPct val="0"/>
            </a:spcBef>
            <a:spcAft>
              <a:spcPct val="35000"/>
            </a:spcAft>
            <a:buNone/>
          </a:pPr>
          <a:r>
            <a:rPr lang="es-ES" sz="1500" kern="1200" dirty="0">
              <a:solidFill>
                <a:schemeClr val="tx1"/>
              </a:solidFill>
            </a:rPr>
            <a:t>a) </a:t>
          </a:r>
          <a:r>
            <a:rPr lang="es-ES" sz="1500" b="1" kern="1200" dirty="0">
              <a:solidFill>
                <a:schemeClr val="tx1"/>
              </a:solidFill>
            </a:rPr>
            <a:t>Remitir a la Oficina de Administración</a:t>
          </a:r>
          <a:r>
            <a:rPr lang="es-ES" sz="1500" kern="1200" dirty="0">
              <a:solidFill>
                <a:schemeClr val="tx1"/>
              </a:solidFill>
            </a:rPr>
            <a:t>, </a:t>
          </a:r>
          <a:r>
            <a:rPr lang="es-ES" sz="1500" b="1" kern="1200" dirty="0">
              <a:solidFill>
                <a:schemeClr val="tx1"/>
              </a:solidFill>
            </a:rPr>
            <a:t>la programación de ejecución de gasto para la ejecución anual de obras por </a:t>
          </a:r>
          <a:r>
            <a:rPr lang="es-ES" sz="1500" b="1" kern="1200" dirty="0" err="1">
              <a:solidFill>
                <a:schemeClr val="tx1"/>
              </a:solidFill>
            </a:rPr>
            <a:t>Fte</a:t>
          </a:r>
          <a:r>
            <a:rPr lang="es-ES" sz="1500" b="1" kern="1200" dirty="0">
              <a:solidFill>
                <a:schemeClr val="tx1"/>
              </a:solidFill>
            </a:rPr>
            <a:t> de </a:t>
          </a:r>
          <a:r>
            <a:rPr lang="es-ES" sz="1500" b="1" kern="1200" dirty="0" err="1">
              <a:solidFill>
                <a:schemeClr val="tx1"/>
              </a:solidFill>
            </a:rPr>
            <a:t>Fto</a:t>
          </a:r>
          <a:endParaRPr lang="es-PE" sz="1500" b="1" kern="1200" dirty="0">
            <a:solidFill>
              <a:schemeClr val="tx1"/>
            </a:solidFill>
          </a:endParaRPr>
        </a:p>
      </dsp:txBody>
      <dsp:txXfrm>
        <a:off x="403179" y="261276"/>
        <a:ext cx="8924718" cy="522323"/>
      </dsp:txXfrm>
    </dsp:sp>
    <dsp:sp modelId="{A5BC705C-9BEA-4EA1-9DE4-79C6E4E57A6E}">
      <dsp:nvSpPr>
        <dsp:cNvPr id="0" name=""/>
        <dsp:cNvSpPr/>
      </dsp:nvSpPr>
      <dsp:spPr>
        <a:xfrm>
          <a:off x="76727" y="195986"/>
          <a:ext cx="652904" cy="6529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53B9ED-6B76-40E5-96ED-A38C25174A68}">
      <dsp:nvSpPr>
        <dsp:cNvPr id="0" name=""/>
        <dsp:cNvSpPr/>
      </dsp:nvSpPr>
      <dsp:spPr>
        <a:xfrm>
          <a:off x="876190" y="1045221"/>
          <a:ext cx="8451707" cy="52232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594" tIns="38100" rIns="38100" bIns="38100" numCol="1" spcCol="1270" anchor="ctr" anchorCtr="0">
          <a:noAutofit/>
        </a:bodyPr>
        <a:lstStyle/>
        <a:p>
          <a:pPr marL="0" lvl="0" indent="0" algn="l" defTabSz="666750">
            <a:lnSpc>
              <a:spcPct val="90000"/>
            </a:lnSpc>
            <a:spcBef>
              <a:spcPct val="0"/>
            </a:spcBef>
            <a:spcAft>
              <a:spcPct val="35000"/>
            </a:spcAft>
            <a:buNone/>
          </a:pPr>
          <a:r>
            <a:rPr lang="es-ES" sz="1500" b="1" kern="1200" dirty="0">
              <a:solidFill>
                <a:schemeClr val="tx1"/>
              </a:solidFill>
            </a:rPr>
            <a:t>b) Designar al Residente de Obra</a:t>
          </a:r>
          <a:r>
            <a:rPr lang="es-ES" sz="1500" b="1" kern="1200" dirty="0"/>
            <a:t>.</a:t>
          </a:r>
          <a:endParaRPr lang="es-PE" sz="1500" b="1" kern="1200" dirty="0"/>
        </a:p>
      </dsp:txBody>
      <dsp:txXfrm>
        <a:off x="876190" y="1045221"/>
        <a:ext cx="8451707" cy="522323"/>
      </dsp:txXfrm>
    </dsp:sp>
    <dsp:sp modelId="{36E45412-8A40-43E4-9AD2-9C86EF68B60C}">
      <dsp:nvSpPr>
        <dsp:cNvPr id="0" name=""/>
        <dsp:cNvSpPr/>
      </dsp:nvSpPr>
      <dsp:spPr>
        <a:xfrm>
          <a:off x="549738" y="979930"/>
          <a:ext cx="652904" cy="6529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349042-0FEA-4020-AA59-B5197C694E74}">
      <dsp:nvSpPr>
        <dsp:cNvPr id="0" name=""/>
        <dsp:cNvSpPr/>
      </dsp:nvSpPr>
      <dsp:spPr>
        <a:xfrm>
          <a:off x="1135397" y="1828591"/>
          <a:ext cx="8192500" cy="52232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594" tIns="38100" rIns="38100" bIns="38100" numCol="1" spcCol="1270" anchor="ctr" anchorCtr="0">
          <a:noAutofit/>
        </a:bodyPr>
        <a:lstStyle/>
        <a:p>
          <a:pPr marL="0" lvl="0" indent="0" algn="l" defTabSz="666750">
            <a:lnSpc>
              <a:spcPct val="90000"/>
            </a:lnSpc>
            <a:spcBef>
              <a:spcPct val="0"/>
            </a:spcBef>
            <a:spcAft>
              <a:spcPct val="35000"/>
            </a:spcAft>
            <a:buNone/>
          </a:pPr>
          <a:r>
            <a:rPr lang="es-ES" sz="1500" b="1" kern="1200" dirty="0"/>
            <a:t> </a:t>
          </a:r>
          <a:r>
            <a:rPr lang="es-ES" sz="1500" b="1" kern="1200" dirty="0">
              <a:solidFill>
                <a:schemeClr val="tx1"/>
              </a:solidFill>
            </a:rPr>
            <a:t>c) Designar al Inspector de Obra, de corresponder</a:t>
          </a:r>
          <a:r>
            <a:rPr lang="es-ES" sz="1500" b="1" kern="1200" dirty="0"/>
            <a:t>.</a:t>
          </a:r>
          <a:endParaRPr lang="es-PE" sz="1500" b="1" kern="1200" dirty="0"/>
        </a:p>
      </dsp:txBody>
      <dsp:txXfrm>
        <a:off x="1135397" y="1828591"/>
        <a:ext cx="8192500" cy="522323"/>
      </dsp:txXfrm>
    </dsp:sp>
    <dsp:sp modelId="{5EA57C14-2283-460C-AAA5-E1A0F5D58A4B}">
      <dsp:nvSpPr>
        <dsp:cNvPr id="0" name=""/>
        <dsp:cNvSpPr/>
      </dsp:nvSpPr>
      <dsp:spPr>
        <a:xfrm>
          <a:off x="808945" y="1763300"/>
          <a:ext cx="652904" cy="6529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0C1467-E0B3-4C17-AA3F-0EE833A02A74}">
      <dsp:nvSpPr>
        <dsp:cNvPr id="0" name=""/>
        <dsp:cNvSpPr/>
      </dsp:nvSpPr>
      <dsp:spPr>
        <a:xfrm>
          <a:off x="1218160" y="2612535"/>
          <a:ext cx="8109737" cy="52232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594" tIns="38100" rIns="38100" bIns="38100" numCol="1" spcCol="1270" anchor="ctr" anchorCtr="0">
          <a:noAutofit/>
        </a:bodyPr>
        <a:lstStyle/>
        <a:p>
          <a:pPr marL="0" lvl="0" indent="0" algn="l" defTabSz="666750">
            <a:lnSpc>
              <a:spcPct val="90000"/>
            </a:lnSpc>
            <a:spcBef>
              <a:spcPct val="0"/>
            </a:spcBef>
            <a:spcAft>
              <a:spcPct val="35000"/>
            </a:spcAft>
            <a:buNone/>
          </a:pPr>
          <a:r>
            <a:rPr lang="es-ES" sz="1500" b="1" kern="1200" dirty="0"/>
            <a:t> </a:t>
          </a:r>
          <a:r>
            <a:rPr lang="es-ES" sz="1500" b="1" kern="1200" dirty="0">
              <a:solidFill>
                <a:schemeClr val="tx1"/>
              </a:solidFill>
            </a:rPr>
            <a:t>d) Requerir la contratación del Supervisor de Obra, de corresponder</a:t>
          </a:r>
          <a:r>
            <a:rPr lang="es-ES" sz="1500" kern="1200" dirty="0"/>
            <a:t>. </a:t>
          </a:r>
          <a:endParaRPr lang="es-PE" sz="1500" kern="1200" dirty="0"/>
        </a:p>
      </dsp:txBody>
      <dsp:txXfrm>
        <a:off x="1218160" y="2612535"/>
        <a:ext cx="8109737" cy="522323"/>
      </dsp:txXfrm>
    </dsp:sp>
    <dsp:sp modelId="{C23ADE8A-6F0E-41FA-9710-D9E88B5EB3C0}">
      <dsp:nvSpPr>
        <dsp:cNvPr id="0" name=""/>
        <dsp:cNvSpPr/>
      </dsp:nvSpPr>
      <dsp:spPr>
        <a:xfrm>
          <a:off x="891708" y="2547245"/>
          <a:ext cx="652904" cy="6529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7C961-E116-45E2-AD96-19A2474FD2E2}">
      <dsp:nvSpPr>
        <dsp:cNvPr id="0" name=""/>
        <dsp:cNvSpPr/>
      </dsp:nvSpPr>
      <dsp:spPr>
        <a:xfrm>
          <a:off x="1135397" y="3396480"/>
          <a:ext cx="8192500" cy="5223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594" tIns="38100" rIns="38100" bIns="38100" numCol="1" spcCol="1270" anchor="ctr" anchorCtr="0">
          <a:noAutofit/>
        </a:bodyPr>
        <a:lstStyle/>
        <a:p>
          <a:pPr marL="0" lvl="0" indent="0" algn="l" defTabSz="666750">
            <a:lnSpc>
              <a:spcPct val="90000"/>
            </a:lnSpc>
            <a:spcBef>
              <a:spcPct val="0"/>
            </a:spcBef>
            <a:spcAft>
              <a:spcPct val="35000"/>
            </a:spcAft>
            <a:buNone/>
          </a:pPr>
          <a:r>
            <a:rPr lang="es-ES" sz="1500" kern="1200" dirty="0">
              <a:solidFill>
                <a:schemeClr val="tx1"/>
              </a:solidFill>
            </a:rPr>
            <a:t>e) Entregar al Residente/Inspector /Supervisor de Obra el ET de obra aprobado con resolución.</a:t>
          </a:r>
          <a:endParaRPr lang="es-PE" sz="1500" kern="1200" dirty="0">
            <a:solidFill>
              <a:schemeClr val="tx1"/>
            </a:solidFill>
          </a:endParaRPr>
        </a:p>
      </dsp:txBody>
      <dsp:txXfrm>
        <a:off x="1135397" y="3396480"/>
        <a:ext cx="8192500" cy="522323"/>
      </dsp:txXfrm>
    </dsp:sp>
    <dsp:sp modelId="{62973B73-9BFD-4267-9677-1428504A2773}">
      <dsp:nvSpPr>
        <dsp:cNvPr id="0" name=""/>
        <dsp:cNvSpPr/>
      </dsp:nvSpPr>
      <dsp:spPr>
        <a:xfrm>
          <a:off x="808945" y="3331190"/>
          <a:ext cx="652904" cy="6529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F6673-B8EC-47E1-9CFD-D51259DF5A03}">
      <dsp:nvSpPr>
        <dsp:cNvPr id="0" name=""/>
        <dsp:cNvSpPr/>
      </dsp:nvSpPr>
      <dsp:spPr>
        <a:xfrm>
          <a:off x="876190" y="4179850"/>
          <a:ext cx="8451707" cy="5223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594" tIns="38100" rIns="38100" bIns="38100" numCol="1" spcCol="1270" anchor="ctr" anchorCtr="0">
          <a:noAutofit/>
        </a:bodyPr>
        <a:lstStyle/>
        <a:p>
          <a:pPr marL="0" lvl="0" indent="0" algn="l" defTabSz="666750">
            <a:lnSpc>
              <a:spcPct val="90000"/>
            </a:lnSpc>
            <a:spcBef>
              <a:spcPct val="0"/>
            </a:spcBef>
            <a:spcAft>
              <a:spcPct val="35000"/>
            </a:spcAft>
            <a:buNone/>
          </a:pPr>
          <a:r>
            <a:rPr lang="es-ES" sz="1500" kern="1200" dirty="0"/>
            <a:t>. f</a:t>
          </a:r>
          <a:r>
            <a:rPr lang="es-ES" sz="1500" kern="1200" dirty="0">
              <a:solidFill>
                <a:schemeClr val="tx1"/>
              </a:solidFill>
            </a:rPr>
            <a:t>) Tramitar de forma oportuna el requerimiento de Bs y </a:t>
          </a:r>
          <a:r>
            <a:rPr lang="es-ES" sz="1500" kern="1200" dirty="0" err="1">
              <a:solidFill>
                <a:schemeClr val="tx1"/>
              </a:solidFill>
            </a:rPr>
            <a:t>Ss</a:t>
          </a:r>
          <a:r>
            <a:rPr lang="es-ES" sz="1500" kern="1200" dirty="0">
              <a:solidFill>
                <a:schemeClr val="tx1"/>
              </a:solidFill>
            </a:rPr>
            <a:t> realizado por el Residente de Obra.</a:t>
          </a:r>
          <a:endParaRPr lang="es-PE" sz="1500" kern="1200" dirty="0">
            <a:solidFill>
              <a:schemeClr val="tx1"/>
            </a:solidFill>
          </a:endParaRPr>
        </a:p>
      </dsp:txBody>
      <dsp:txXfrm>
        <a:off x="876190" y="4179850"/>
        <a:ext cx="8451707" cy="522323"/>
      </dsp:txXfrm>
    </dsp:sp>
    <dsp:sp modelId="{E2224C28-293B-4FD3-9EB3-94FA91AF3914}">
      <dsp:nvSpPr>
        <dsp:cNvPr id="0" name=""/>
        <dsp:cNvSpPr/>
      </dsp:nvSpPr>
      <dsp:spPr>
        <a:xfrm>
          <a:off x="549738" y="4114560"/>
          <a:ext cx="652904" cy="6529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DCE359-F914-4CE4-971D-907D867AE804}">
      <dsp:nvSpPr>
        <dsp:cNvPr id="0" name=""/>
        <dsp:cNvSpPr/>
      </dsp:nvSpPr>
      <dsp:spPr>
        <a:xfrm>
          <a:off x="403179" y="4963795"/>
          <a:ext cx="8924718" cy="522323"/>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594" tIns="38100" rIns="38100" bIns="38100" numCol="1" spcCol="1270" anchor="ctr" anchorCtr="0">
          <a:noAutofit/>
        </a:bodyPr>
        <a:lstStyle/>
        <a:p>
          <a:pPr marL="0" lvl="0" indent="0" algn="l" defTabSz="666750">
            <a:lnSpc>
              <a:spcPct val="90000"/>
            </a:lnSpc>
            <a:spcBef>
              <a:spcPct val="0"/>
            </a:spcBef>
            <a:spcAft>
              <a:spcPct val="35000"/>
            </a:spcAft>
            <a:buNone/>
          </a:pPr>
          <a:r>
            <a:rPr lang="es-ES" sz="1500" kern="1200" dirty="0"/>
            <a:t> </a:t>
          </a:r>
          <a:r>
            <a:rPr lang="es-ES" sz="1500" b="1" kern="1200" dirty="0">
              <a:solidFill>
                <a:schemeClr val="tx1"/>
              </a:solidFill>
            </a:rPr>
            <a:t>g) Tramitar en forma oportuna los presupuestos de modificaciones que se generen en obra.</a:t>
          </a:r>
          <a:endParaRPr lang="es-PE" sz="1500" b="1" kern="1200" dirty="0">
            <a:solidFill>
              <a:schemeClr val="tx1"/>
            </a:solidFill>
          </a:endParaRPr>
        </a:p>
      </dsp:txBody>
      <dsp:txXfrm>
        <a:off x="403179" y="4963795"/>
        <a:ext cx="8924718" cy="522323"/>
      </dsp:txXfrm>
    </dsp:sp>
    <dsp:sp modelId="{A8C6DEC6-BB6F-4E8E-8BBB-AD8858AC52BC}">
      <dsp:nvSpPr>
        <dsp:cNvPr id="0" name=""/>
        <dsp:cNvSpPr/>
      </dsp:nvSpPr>
      <dsp:spPr>
        <a:xfrm>
          <a:off x="76727" y="4898504"/>
          <a:ext cx="652904" cy="6529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0D297-6D75-4960-9FCF-568819B17CEE}">
      <dsp:nvSpPr>
        <dsp:cNvPr id="0" name=""/>
        <dsp:cNvSpPr/>
      </dsp:nvSpPr>
      <dsp:spPr>
        <a:xfrm>
          <a:off x="-6934216" y="-1061043"/>
          <a:ext cx="8259552" cy="8259552"/>
        </a:xfrm>
        <a:prstGeom prst="blockArc">
          <a:avLst>
            <a:gd name="adj1" fmla="val 18900000"/>
            <a:gd name="adj2" fmla="val 2700000"/>
            <a:gd name="adj3" fmla="val 26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25E4F9-A759-47C4-AB0A-CEF995189FD0}">
      <dsp:nvSpPr>
        <dsp:cNvPr id="0" name=""/>
        <dsp:cNvSpPr/>
      </dsp:nvSpPr>
      <dsp:spPr>
        <a:xfrm>
          <a:off x="430543" y="279009"/>
          <a:ext cx="9955515" cy="557772"/>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32"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schemeClr val="tx1"/>
              </a:solidFill>
            </a:rPr>
            <a:t>h) Atender los requerimientos de personal profesional, técnico y administrativo para las obras.</a:t>
          </a:r>
          <a:endParaRPr lang="es-PE" sz="1600" b="1" kern="1200" dirty="0"/>
        </a:p>
      </dsp:txBody>
      <dsp:txXfrm>
        <a:off x="430543" y="279009"/>
        <a:ext cx="9955515" cy="557772"/>
      </dsp:txXfrm>
    </dsp:sp>
    <dsp:sp modelId="{A5BC705C-9BEA-4EA1-9DE4-79C6E4E57A6E}">
      <dsp:nvSpPr>
        <dsp:cNvPr id="0" name=""/>
        <dsp:cNvSpPr/>
      </dsp:nvSpPr>
      <dsp:spPr>
        <a:xfrm>
          <a:off x="81935" y="209287"/>
          <a:ext cx="697216" cy="697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A060E4-EA20-4CE2-AE41-1C417D606E9D}">
      <dsp:nvSpPr>
        <dsp:cNvPr id="0" name=""/>
        <dsp:cNvSpPr/>
      </dsp:nvSpPr>
      <dsp:spPr>
        <a:xfrm>
          <a:off x="935656" y="1116159"/>
          <a:ext cx="9450402" cy="55777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32"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schemeClr val="tx1"/>
              </a:solidFill>
            </a:rPr>
            <a:t> i) Informar al órgano sancionador, las infracciones del residente o Inspector de Obra al Reglamento Interno de Trabajo u otras normas</a:t>
          </a:r>
          <a:endParaRPr lang="es-PE" sz="1600" b="1" kern="1200" dirty="0"/>
        </a:p>
      </dsp:txBody>
      <dsp:txXfrm>
        <a:off x="935656" y="1116159"/>
        <a:ext cx="9450402" cy="557772"/>
      </dsp:txXfrm>
    </dsp:sp>
    <dsp:sp modelId="{6CB7F4C3-6BA7-415F-B093-8A45A636CAC6}">
      <dsp:nvSpPr>
        <dsp:cNvPr id="0" name=""/>
        <dsp:cNvSpPr/>
      </dsp:nvSpPr>
      <dsp:spPr>
        <a:xfrm>
          <a:off x="587048" y="1046437"/>
          <a:ext cx="697216" cy="697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8A40EA-D4C0-495F-B60E-836D8FDAE5BB}">
      <dsp:nvSpPr>
        <dsp:cNvPr id="0" name=""/>
        <dsp:cNvSpPr/>
      </dsp:nvSpPr>
      <dsp:spPr>
        <a:xfrm>
          <a:off x="1212456" y="1952695"/>
          <a:ext cx="9173602" cy="55777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32"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schemeClr val="tx1"/>
              </a:solidFill>
            </a:rPr>
            <a:t> j) Coordinar con el OEC, las infracciones del Supervisor de Obra para la aplicación de penalidades, en caso corresponda</a:t>
          </a:r>
          <a:endParaRPr lang="es-PE" sz="1600" b="1" kern="1200" dirty="0"/>
        </a:p>
      </dsp:txBody>
      <dsp:txXfrm>
        <a:off x="1212456" y="1952695"/>
        <a:ext cx="9173602" cy="557772"/>
      </dsp:txXfrm>
    </dsp:sp>
    <dsp:sp modelId="{0C258C8C-6FAD-487E-AF5B-B7828697FF45}">
      <dsp:nvSpPr>
        <dsp:cNvPr id="0" name=""/>
        <dsp:cNvSpPr/>
      </dsp:nvSpPr>
      <dsp:spPr>
        <a:xfrm>
          <a:off x="863848" y="1882974"/>
          <a:ext cx="697216" cy="697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91DC61-BEF4-4469-BCB6-830D5F1B9C9B}">
      <dsp:nvSpPr>
        <dsp:cNvPr id="0" name=""/>
        <dsp:cNvSpPr/>
      </dsp:nvSpPr>
      <dsp:spPr>
        <a:xfrm>
          <a:off x="1300835" y="2789846"/>
          <a:ext cx="9085223" cy="557772"/>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32"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i="1" kern="1200" dirty="0">
              <a:solidFill>
                <a:schemeClr val="tx1"/>
              </a:solidFill>
            </a:rPr>
            <a:t>k) Consolidar e informar periódicamente al Titular de la entidad los avances físicos y financieros de las obras x AD</a:t>
          </a:r>
          <a:endParaRPr lang="es-PE" sz="1600" b="1" i="1" kern="1200" dirty="0">
            <a:solidFill>
              <a:schemeClr val="tx1"/>
            </a:solidFill>
          </a:endParaRPr>
        </a:p>
      </dsp:txBody>
      <dsp:txXfrm>
        <a:off x="1300835" y="2789846"/>
        <a:ext cx="9085223" cy="557772"/>
      </dsp:txXfrm>
    </dsp:sp>
    <dsp:sp modelId="{D5C1A90E-A09E-4C3B-B431-7F921269FF08}">
      <dsp:nvSpPr>
        <dsp:cNvPr id="0" name=""/>
        <dsp:cNvSpPr/>
      </dsp:nvSpPr>
      <dsp:spPr>
        <a:xfrm>
          <a:off x="952227" y="2720124"/>
          <a:ext cx="697216" cy="697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57684D-06A7-4963-8381-6FE65855D5C4}">
      <dsp:nvSpPr>
        <dsp:cNvPr id="0" name=""/>
        <dsp:cNvSpPr/>
      </dsp:nvSpPr>
      <dsp:spPr>
        <a:xfrm>
          <a:off x="1212456" y="3626996"/>
          <a:ext cx="9173602" cy="557772"/>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32"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kern="1200" dirty="0"/>
            <a:t> </a:t>
          </a:r>
          <a:r>
            <a:rPr lang="es-ES" sz="1600" b="1" kern="1200" dirty="0">
              <a:solidFill>
                <a:schemeClr val="tx1"/>
              </a:solidFill>
            </a:rPr>
            <a:t>l) Realizar visitas inopinadas a las obras x AD e informar los resultados al nivel correspondiente</a:t>
          </a:r>
          <a:r>
            <a:rPr lang="es-ES" sz="1600" b="1" kern="1200" dirty="0"/>
            <a:t>. </a:t>
          </a:r>
          <a:endParaRPr lang="es-PE" sz="1600" b="1" kern="1200" dirty="0"/>
        </a:p>
      </dsp:txBody>
      <dsp:txXfrm>
        <a:off x="1212456" y="3626996"/>
        <a:ext cx="9173602" cy="557772"/>
      </dsp:txXfrm>
    </dsp:sp>
    <dsp:sp modelId="{CD1007A8-9BB3-4497-B085-9259FF0E2160}">
      <dsp:nvSpPr>
        <dsp:cNvPr id="0" name=""/>
        <dsp:cNvSpPr/>
      </dsp:nvSpPr>
      <dsp:spPr>
        <a:xfrm>
          <a:off x="863848" y="3557274"/>
          <a:ext cx="697216" cy="697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02BF6-B141-4BB5-AC96-D440BD8F8098}">
      <dsp:nvSpPr>
        <dsp:cNvPr id="0" name=""/>
        <dsp:cNvSpPr/>
      </dsp:nvSpPr>
      <dsp:spPr>
        <a:xfrm>
          <a:off x="935656" y="4463532"/>
          <a:ext cx="9450402" cy="557772"/>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32"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schemeClr val="tx1"/>
              </a:solidFill>
            </a:rPr>
            <a:t>m) Elaborar propuestas de normas, manuales, lineamientos, orientaciones u otros documentos complementarios de uso interno para la ejecución de obras por administración directa. </a:t>
          </a:r>
          <a:endParaRPr lang="es-PE" sz="1600" b="1" kern="1200" dirty="0">
            <a:solidFill>
              <a:schemeClr val="tx1"/>
            </a:solidFill>
          </a:endParaRPr>
        </a:p>
      </dsp:txBody>
      <dsp:txXfrm>
        <a:off x="935656" y="4463532"/>
        <a:ext cx="9450402" cy="557772"/>
      </dsp:txXfrm>
    </dsp:sp>
    <dsp:sp modelId="{731D1814-1C70-4897-A7E6-B1B308B2EC0F}">
      <dsp:nvSpPr>
        <dsp:cNvPr id="0" name=""/>
        <dsp:cNvSpPr/>
      </dsp:nvSpPr>
      <dsp:spPr>
        <a:xfrm>
          <a:off x="587048" y="4393811"/>
          <a:ext cx="697216" cy="697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745E44-975B-4A6D-81C9-C81329B39DED}">
      <dsp:nvSpPr>
        <dsp:cNvPr id="0" name=""/>
        <dsp:cNvSpPr/>
      </dsp:nvSpPr>
      <dsp:spPr>
        <a:xfrm>
          <a:off x="430543" y="5300683"/>
          <a:ext cx="9955515" cy="557772"/>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732"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schemeClr val="tx1"/>
              </a:solidFill>
            </a:rPr>
            <a:t>n) Asumir en forma temporal las funciones de Residente de Obra en casos excepcionales, por ausencia temporal máximo 10 días, hasta la designación del nievo residente, máximo 15 días.</a:t>
          </a:r>
          <a:endParaRPr lang="es-PE" sz="1600" b="1" kern="1200" dirty="0"/>
        </a:p>
      </dsp:txBody>
      <dsp:txXfrm>
        <a:off x="430543" y="5300683"/>
        <a:ext cx="9955515" cy="557772"/>
      </dsp:txXfrm>
    </dsp:sp>
    <dsp:sp modelId="{F9748C7B-1513-4115-BCC8-F43375E918B6}">
      <dsp:nvSpPr>
        <dsp:cNvPr id="0" name=""/>
        <dsp:cNvSpPr/>
      </dsp:nvSpPr>
      <dsp:spPr>
        <a:xfrm>
          <a:off x="81935" y="5230961"/>
          <a:ext cx="697216" cy="697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B23E4-D6BA-42EE-BB5A-317CBDE4DAC1}">
      <dsp:nvSpPr>
        <dsp:cNvPr id="0" name=""/>
        <dsp:cNvSpPr/>
      </dsp:nvSpPr>
      <dsp:spPr>
        <a:xfrm>
          <a:off x="0" y="0"/>
          <a:ext cx="11330607" cy="1259416"/>
        </a:xfrm>
        <a:prstGeom prst="roundRect">
          <a:avLst>
            <a:gd name="adj" fmla="val 10000"/>
          </a:avLst>
        </a:prstGeom>
        <a:solidFill>
          <a:schemeClr val="accent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dirty="0">
              <a:solidFill>
                <a:schemeClr val="tx1"/>
              </a:solidFill>
            </a:rPr>
            <a:t>7.1.2 Elaboración de informes y aprobación de ejecución de obra por AD</a:t>
          </a:r>
          <a:endParaRPr lang="es-PE" sz="1800" kern="1200" dirty="0">
            <a:solidFill>
              <a:schemeClr val="tx1"/>
            </a:solidFill>
          </a:endParaRPr>
        </a:p>
        <a:p>
          <a:pPr marL="114300" lvl="1" indent="-114300" algn="l" defTabSz="622300">
            <a:lnSpc>
              <a:spcPct val="90000"/>
            </a:lnSpc>
            <a:spcBef>
              <a:spcPct val="0"/>
            </a:spcBef>
            <a:spcAft>
              <a:spcPct val="15000"/>
            </a:spcAft>
            <a:buChar char="•"/>
          </a:pPr>
          <a:r>
            <a:rPr lang="es-ES" sz="1400" kern="1200" dirty="0">
              <a:solidFill>
                <a:schemeClr val="tx1"/>
              </a:solidFill>
            </a:rPr>
            <a:t>La OAD debe </a:t>
          </a:r>
          <a:r>
            <a:rPr lang="es-ES" sz="1400" b="1" kern="1200" dirty="0">
              <a:solidFill>
                <a:schemeClr val="tx1"/>
              </a:solidFill>
            </a:rPr>
            <a:t>elaborar el informe técnico </a:t>
          </a:r>
          <a:r>
            <a:rPr lang="es-ES" sz="1400" kern="1200" dirty="0">
              <a:solidFill>
                <a:schemeClr val="tx1"/>
              </a:solidFill>
            </a:rPr>
            <a:t>que </a:t>
          </a:r>
          <a:r>
            <a:rPr lang="es-ES" sz="1400" b="1" kern="1200" dirty="0">
              <a:solidFill>
                <a:schemeClr val="tx1"/>
              </a:solidFill>
            </a:rPr>
            <a:t>sustente la capacidad de la entidad </a:t>
          </a:r>
          <a:r>
            <a:rPr lang="es-ES" sz="1400" kern="1200" dirty="0">
              <a:solidFill>
                <a:schemeClr val="tx1"/>
              </a:solidFill>
            </a:rPr>
            <a:t>de ejecutar una obra por administración directa, el mismo que debe remitir a la Oficina de Asesoría Jurídica y a la Oficina de Presupuesto</a:t>
          </a:r>
          <a:endParaRPr lang="es-PE" sz="1400" kern="1200" dirty="0">
            <a:solidFill>
              <a:schemeClr val="tx1"/>
            </a:solidFill>
          </a:endParaRPr>
        </a:p>
      </dsp:txBody>
      <dsp:txXfrm>
        <a:off x="2392063" y="0"/>
        <a:ext cx="8938543" cy="1259416"/>
      </dsp:txXfrm>
    </dsp:sp>
    <dsp:sp modelId="{4164BB33-A9D1-4117-B4C3-A2F1AF9159FF}">
      <dsp:nvSpPr>
        <dsp:cNvPr id="0" name=""/>
        <dsp:cNvSpPr/>
      </dsp:nvSpPr>
      <dsp:spPr>
        <a:xfrm>
          <a:off x="125941" y="125941"/>
          <a:ext cx="2266121" cy="1007533"/>
        </a:xfrm>
        <a:prstGeom prst="roundRect">
          <a:avLst>
            <a:gd name="adj" fmla="val 10000"/>
          </a:avLst>
        </a:prstGeom>
        <a:blipFill rotWithShape="1">
          <a:blip xmlns:r="http://schemas.openxmlformats.org/officeDocument/2006/relationships" r:embed="rId1"/>
          <a:srcRect/>
          <a:stretch>
            <a:fillRect t="-25000" b="-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3E033D-A024-4BD3-BC79-50FAD4061721}">
      <dsp:nvSpPr>
        <dsp:cNvPr id="0" name=""/>
        <dsp:cNvSpPr/>
      </dsp:nvSpPr>
      <dsp:spPr>
        <a:xfrm>
          <a:off x="0" y="1385358"/>
          <a:ext cx="11330607" cy="1259416"/>
        </a:xfrm>
        <a:prstGeom prst="roundRect">
          <a:avLst>
            <a:gd name="adj" fmla="val 10000"/>
          </a:avLst>
        </a:prstGeom>
        <a:solidFill>
          <a:schemeClr val="accent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PE" sz="1800" kern="1200" dirty="0">
              <a:solidFill>
                <a:schemeClr val="tx1"/>
              </a:solidFill>
            </a:rPr>
            <a:t>7.3.2 Cuaderno de obra</a:t>
          </a:r>
        </a:p>
        <a:p>
          <a:pPr marL="114300" lvl="1" indent="-114300" algn="l" defTabSz="622300">
            <a:lnSpc>
              <a:spcPct val="90000"/>
            </a:lnSpc>
            <a:spcBef>
              <a:spcPct val="0"/>
            </a:spcBef>
            <a:spcAft>
              <a:spcPct val="15000"/>
            </a:spcAft>
            <a:buChar char="•"/>
          </a:pPr>
          <a:r>
            <a:rPr lang="es-ES" sz="1400" b="1" kern="1200" dirty="0">
              <a:solidFill>
                <a:schemeClr val="tx1"/>
              </a:solidFill>
            </a:rPr>
            <a:t>La OAD administrará los usuarios del Cuaderno de Obra Digital y gestionará el otorgamiento de las firmas digitales</a:t>
          </a:r>
          <a:r>
            <a:rPr lang="es-ES" sz="1400" kern="1200" dirty="0">
              <a:solidFill>
                <a:schemeClr val="tx1"/>
              </a:solidFill>
            </a:rPr>
            <a:t> respectivas; asimismo, asignará al residente y al inspector o supervisor de obra los roles correspondientes. </a:t>
          </a:r>
          <a:endParaRPr lang="es-PE" sz="1400" kern="1200" dirty="0">
            <a:solidFill>
              <a:schemeClr val="tx1"/>
            </a:solidFill>
          </a:endParaRPr>
        </a:p>
      </dsp:txBody>
      <dsp:txXfrm>
        <a:off x="2392063" y="1385358"/>
        <a:ext cx="8938543" cy="1259416"/>
      </dsp:txXfrm>
    </dsp:sp>
    <dsp:sp modelId="{44CA3A06-E0DD-413C-B897-65890F0756A3}">
      <dsp:nvSpPr>
        <dsp:cNvPr id="0" name=""/>
        <dsp:cNvSpPr/>
      </dsp:nvSpPr>
      <dsp:spPr>
        <a:xfrm>
          <a:off x="125941" y="1511300"/>
          <a:ext cx="2266121" cy="1007533"/>
        </a:xfrm>
        <a:prstGeom prst="roundRect">
          <a:avLst>
            <a:gd name="adj" fmla="val 10000"/>
          </a:avLst>
        </a:prstGeom>
        <a:blipFill rotWithShape="1">
          <a:blip xmlns:r="http://schemas.openxmlformats.org/officeDocument/2006/relationships" r:embed="rId2"/>
          <a:srcRect/>
          <a:stretch>
            <a:fillRect t="-9000" b="-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496E3A-A361-4D1A-B2C2-682BF554EF88}">
      <dsp:nvSpPr>
        <dsp:cNvPr id="0" name=""/>
        <dsp:cNvSpPr/>
      </dsp:nvSpPr>
      <dsp:spPr>
        <a:xfrm>
          <a:off x="0" y="2770716"/>
          <a:ext cx="11330607" cy="1259416"/>
        </a:xfrm>
        <a:prstGeom prst="roundRect">
          <a:avLst>
            <a:gd name="adj" fmla="val 10000"/>
          </a:avLst>
        </a:prstGeom>
        <a:solidFill>
          <a:schemeClr val="accent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dirty="0">
              <a:solidFill>
                <a:schemeClr val="tx1"/>
              </a:solidFill>
            </a:rPr>
            <a:t>7.3.3 Provisión de bienes y servicios de acuerdo al calendario:  Almacén de obra (directriz)</a:t>
          </a:r>
          <a:endParaRPr lang="es-PE" sz="1800" kern="1200" dirty="0">
            <a:solidFill>
              <a:schemeClr val="tx1"/>
            </a:solidFill>
          </a:endParaRPr>
        </a:p>
        <a:p>
          <a:pPr marL="114300" lvl="1" indent="-114300" algn="l" defTabSz="622300">
            <a:lnSpc>
              <a:spcPct val="90000"/>
            </a:lnSpc>
            <a:spcBef>
              <a:spcPct val="0"/>
            </a:spcBef>
            <a:spcAft>
              <a:spcPct val="15000"/>
            </a:spcAft>
            <a:buChar char="•"/>
          </a:pPr>
          <a:r>
            <a:rPr lang="es-ES" sz="1400" kern="1200" dirty="0">
              <a:solidFill>
                <a:schemeClr val="tx1"/>
              </a:solidFill>
            </a:rPr>
            <a:t>La OAD, debe verificar la información proporcionada por el Residente de obra en su informe mensual, en lo que corresponda. De observar irregularidades, la OAD, bajo responsabilidad implementa de manera inmediata las acciones correctivas que correspondan</a:t>
          </a:r>
          <a:endParaRPr lang="es-PE" sz="1400" kern="1200" dirty="0">
            <a:solidFill>
              <a:schemeClr val="tx1"/>
            </a:solidFill>
          </a:endParaRPr>
        </a:p>
      </dsp:txBody>
      <dsp:txXfrm>
        <a:off x="2392063" y="2770716"/>
        <a:ext cx="8938543" cy="1259416"/>
      </dsp:txXfrm>
    </dsp:sp>
    <dsp:sp modelId="{F5C168B7-D40D-4A1A-8F58-0BEC88945F60}">
      <dsp:nvSpPr>
        <dsp:cNvPr id="0" name=""/>
        <dsp:cNvSpPr/>
      </dsp:nvSpPr>
      <dsp:spPr>
        <a:xfrm>
          <a:off x="125941" y="2896658"/>
          <a:ext cx="2266121" cy="1007533"/>
        </a:xfrm>
        <a:prstGeom prst="roundRect">
          <a:avLst>
            <a:gd name="adj" fmla="val 10000"/>
          </a:avLst>
        </a:prstGeom>
        <a:blipFill rotWithShape="1">
          <a:blip xmlns:r="http://schemas.openxmlformats.org/officeDocument/2006/relationships" r:embed="rId3"/>
          <a:srcRect/>
          <a:stretch>
            <a:fillRect t="-62000" b="-6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03278E-F1E6-4B0B-8F14-A27009EEF119}">
      <dsp:nvSpPr>
        <dsp:cNvPr id="0" name=""/>
        <dsp:cNvSpPr/>
      </dsp:nvSpPr>
      <dsp:spPr>
        <a:xfrm>
          <a:off x="0" y="4156075"/>
          <a:ext cx="11330607" cy="1259416"/>
        </a:xfrm>
        <a:prstGeom prst="roundRect">
          <a:avLst>
            <a:gd name="adj" fmla="val 10000"/>
          </a:avLst>
        </a:prstGeom>
        <a:solidFill>
          <a:schemeClr val="accent1">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solidFill>
                <a:schemeClr val="tx1"/>
              </a:solidFill>
            </a:rPr>
            <a:t>7.4.1 Comité de Culminación y Liquidación de la obra</a:t>
          </a:r>
        </a:p>
        <a:p>
          <a:pPr marL="0" lvl="0" indent="0" algn="l" defTabSz="800100">
            <a:lnSpc>
              <a:spcPct val="90000"/>
            </a:lnSpc>
            <a:spcBef>
              <a:spcPct val="0"/>
            </a:spcBef>
            <a:spcAft>
              <a:spcPct val="35000"/>
            </a:spcAft>
            <a:buNone/>
          </a:pPr>
          <a:r>
            <a:rPr lang="es-ES" sz="1800" b="1" kern="1200" dirty="0">
              <a:solidFill>
                <a:schemeClr val="tx1"/>
              </a:solidFill>
            </a:rPr>
            <a:t>La OAD de la entidad propondrá </a:t>
          </a:r>
          <a:r>
            <a:rPr lang="es-ES" sz="1800" kern="1200" dirty="0">
              <a:solidFill>
                <a:schemeClr val="tx1"/>
              </a:solidFill>
            </a:rPr>
            <a:t>a la Gerencia General de la entidad o la que haga sus veces, </a:t>
          </a:r>
          <a:r>
            <a:rPr lang="es-ES" sz="1800" b="1" kern="1200" dirty="0">
              <a:solidFill>
                <a:schemeClr val="tx1"/>
              </a:solidFill>
            </a:rPr>
            <a:t>el Comité de Culminación y Liquidación de la obra</a:t>
          </a:r>
          <a:r>
            <a:rPr lang="es-ES" sz="1800" kern="1200" dirty="0">
              <a:solidFill>
                <a:schemeClr val="tx1"/>
              </a:solidFill>
            </a:rPr>
            <a:t>, a fin de que el Titular de la entidad </a:t>
          </a:r>
          <a:r>
            <a:rPr lang="es-ES" sz="1800" b="1" kern="1200" dirty="0">
              <a:solidFill>
                <a:schemeClr val="tx1"/>
              </a:solidFill>
            </a:rPr>
            <a:t>designe al comité mediante acto resolutivo</a:t>
          </a:r>
          <a:endParaRPr lang="es-PE" sz="1800" kern="1200" dirty="0">
            <a:solidFill>
              <a:schemeClr val="tx1"/>
            </a:solidFill>
          </a:endParaRPr>
        </a:p>
      </dsp:txBody>
      <dsp:txXfrm>
        <a:off x="2392063" y="4156075"/>
        <a:ext cx="8938543" cy="1259416"/>
      </dsp:txXfrm>
    </dsp:sp>
    <dsp:sp modelId="{B642CCC8-5E97-4EA2-9EF8-5BDB52F96D02}">
      <dsp:nvSpPr>
        <dsp:cNvPr id="0" name=""/>
        <dsp:cNvSpPr/>
      </dsp:nvSpPr>
      <dsp:spPr>
        <a:xfrm>
          <a:off x="125941" y="4282016"/>
          <a:ext cx="2266121" cy="1007533"/>
        </a:xfrm>
        <a:prstGeom prst="roundRect">
          <a:avLst>
            <a:gd name="adj" fmla="val 10000"/>
          </a:avLst>
        </a:prstGeom>
        <a:blipFill rotWithShape="1">
          <a:blip xmlns:r="http://schemas.openxmlformats.org/officeDocument/2006/relationships" r:embed="rId4"/>
          <a:srcRect/>
          <a:stretch>
            <a:fillRect t="-6000" b="-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025DB-4919-4A0C-B92D-7592E3143D64}" type="datetimeFigureOut">
              <a:rPr lang="es-PE" smtClean="0"/>
              <a:t>10/07/2024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15BB7-1051-4B76-82A4-298B12539E41}" type="slidenum">
              <a:rPr lang="es-PE" smtClean="0"/>
              <a:t>‹Nº›</a:t>
            </a:fld>
            <a:endParaRPr lang="es-PE"/>
          </a:p>
        </p:txBody>
      </p:sp>
    </p:spTree>
    <p:extLst>
      <p:ext uri="{BB962C8B-B14F-4D97-AF65-F5344CB8AC3E}">
        <p14:creationId xmlns:p14="http://schemas.microsoft.com/office/powerpoint/2010/main" val="4078512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1B15BB7-1051-4B76-82A4-298B12539E41}" type="slidenum">
              <a:rPr lang="es-PE" smtClean="0"/>
              <a:t>3</a:t>
            </a:fld>
            <a:endParaRPr lang="es-PE"/>
          </a:p>
        </p:txBody>
      </p:sp>
    </p:spTree>
    <p:extLst>
      <p:ext uri="{BB962C8B-B14F-4D97-AF65-F5344CB8AC3E}">
        <p14:creationId xmlns:p14="http://schemas.microsoft.com/office/powerpoint/2010/main" val="1553704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4:notes"/>
          <p:cNvSpPr txBox="1">
            <a:spLocks noGrp="1"/>
          </p:cNvSpPr>
          <p:nvPr>
            <p:ph type="body" idx="1"/>
          </p:nvPr>
        </p:nvSpPr>
        <p:spPr>
          <a:xfrm>
            <a:off x="688817" y="4759643"/>
            <a:ext cx="5510530" cy="4509135"/>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540"/>
              </a:spcBef>
              <a:spcAft>
                <a:spcPts val="0"/>
              </a:spcAft>
              <a:buSzPts val="1400"/>
              <a:buNone/>
            </a:pPr>
            <a:endParaRPr/>
          </a:p>
        </p:txBody>
      </p:sp>
      <p:sp>
        <p:nvSpPr>
          <p:cNvPr id="128" name="Google Shape;128;p5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4:notes"/>
          <p:cNvSpPr txBox="1">
            <a:spLocks noGrp="1"/>
          </p:cNvSpPr>
          <p:nvPr>
            <p:ph type="body" idx="1"/>
          </p:nvPr>
        </p:nvSpPr>
        <p:spPr>
          <a:xfrm>
            <a:off x="688817" y="4759643"/>
            <a:ext cx="5510530" cy="4509135"/>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540"/>
              </a:spcBef>
              <a:spcAft>
                <a:spcPts val="0"/>
              </a:spcAft>
              <a:buSzPts val="1400"/>
              <a:buNone/>
            </a:pPr>
            <a:endParaRPr/>
          </a:p>
        </p:txBody>
      </p:sp>
      <p:sp>
        <p:nvSpPr>
          <p:cNvPr id="128" name="Google Shape;128;p5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911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1B15BB7-1051-4B76-82A4-298B12539E41}" type="slidenum">
              <a:rPr lang="es-PE" smtClean="0"/>
              <a:t>35</a:t>
            </a:fld>
            <a:endParaRPr lang="es-PE"/>
          </a:p>
        </p:txBody>
      </p:sp>
    </p:spTree>
    <p:extLst>
      <p:ext uri="{BB962C8B-B14F-4D97-AF65-F5344CB8AC3E}">
        <p14:creationId xmlns:p14="http://schemas.microsoft.com/office/powerpoint/2010/main" val="96670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36013-60C2-2B87-7F68-03E27AE8A01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4C813978-C776-70C2-729C-F246468D68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E1B2759F-C21B-7656-2103-FC793D09DD06}"/>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5" name="Marcador de pie de página 4">
            <a:extLst>
              <a:ext uri="{FF2B5EF4-FFF2-40B4-BE49-F238E27FC236}">
                <a16:creationId xmlns:a16="http://schemas.microsoft.com/office/drawing/2014/main" id="{4C310A9C-23F2-96D3-A61F-AB772E0CA48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108D27F-FCF8-8115-8C2D-6064130A4A4F}"/>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378990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73F70C-B959-618D-4D90-D5B5051EFF9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B08301AC-CEA1-051A-4909-B1396930454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A3C43C15-7F93-39EB-8C88-1AD7A676FDD0}"/>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5" name="Marcador de pie de página 4">
            <a:extLst>
              <a:ext uri="{FF2B5EF4-FFF2-40B4-BE49-F238E27FC236}">
                <a16:creationId xmlns:a16="http://schemas.microsoft.com/office/drawing/2014/main" id="{82877EBF-222C-905E-85BB-71B56E88D82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E555EED0-77E4-92D6-C7C1-A48B8AC51FEB}"/>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388036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1AB081-6C01-AA7E-A78B-4998A7E66B9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AE090385-F296-B052-90B6-D8CBF660D5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0982206-1F0E-D07D-E7DD-912A8DB20461}"/>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5" name="Marcador de pie de página 4">
            <a:extLst>
              <a:ext uri="{FF2B5EF4-FFF2-40B4-BE49-F238E27FC236}">
                <a16:creationId xmlns:a16="http://schemas.microsoft.com/office/drawing/2014/main" id="{B3FAF677-6A95-3CA9-7853-DED435FBCE5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488B9FF-8387-CAE8-48E6-C7DB37FAEB9E}"/>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1647427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56116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4E3A2F"/>
                </a:solidFill>
                <a:latin typeface="Franklin Gothic Medium"/>
                <a:cs typeface="Franklin Gothic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341700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11756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F7CB8-AB85-4237-B271-BC5C624B988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DE2CDE8C-1229-4CB1-B4A3-28018039D0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2BA5D5E0-8496-4D48-9D95-2E6BD54C653F}"/>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5" name="Marcador de pie de página 4">
            <a:extLst>
              <a:ext uri="{FF2B5EF4-FFF2-40B4-BE49-F238E27FC236}">
                <a16:creationId xmlns:a16="http://schemas.microsoft.com/office/drawing/2014/main" id="{D7008C7B-9A3B-4337-AFF6-4E2F23B2122D}"/>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8FC6FA6D-4706-4EF7-AC9C-E99DF452C6B8}"/>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3960166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5B8D4F-413F-494E-90BF-EA2805DD61D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0E9E06BE-92D7-453A-A5A0-147C5BCAC1B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D4B3E2C5-318A-4865-8742-7A9277BDE7BF}"/>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5" name="Marcador de pie de página 4">
            <a:extLst>
              <a:ext uri="{FF2B5EF4-FFF2-40B4-BE49-F238E27FC236}">
                <a16:creationId xmlns:a16="http://schemas.microsoft.com/office/drawing/2014/main" id="{E643195D-0CC5-461D-B272-E87A6550A309}"/>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44AC6A8B-972E-4913-8314-0196E2B01D68}"/>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131265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0DDE4-6E9B-4875-BBA8-966013A4BB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E88AEF79-FE6E-4808-A706-5EE3BE3437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73C228-3F42-4C73-BF7E-09AF8ACA488F}"/>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5" name="Marcador de pie de página 4">
            <a:extLst>
              <a:ext uri="{FF2B5EF4-FFF2-40B4-BE49-F238E27FC236}">
                <a16:creationId xmlns:a16="http://schemas.microsoft.com/office/drawing/2014/main" id="{E4047DAA-8C1F-46A0-8601-61B5C7C210C0}"/>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0F438ED9-0292-4D82-A890-DC13D61EB38D}"/>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3312893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B0394-2D1D-4BCF-B7C7-E06DEBA1395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6BB61B3-DFD6-418E-9ECE-BAB95C36FF5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3109B31F-BC9F-4781-91B7-0EFEE7A9251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5501DDCB-18C5-461D-93D7-2AC8244A038E}"/>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6" name="Marcador de pie de página 5">
            <a:extLst>
              <a:ext uri="{FF2B5EF4-FFF2-40B4-BE49-F238E27FC236}">
                <a16:creationId xmlns:a16="http://schemas.microsoft.com/office/drawing/2014/main" id="{6A1F2629-BB47-4BC3-B5AF-B32B6053605E}"/>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912F3E9F-BE7A-4E6B-ABF8-DA27D1D71E34}"/>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2747203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7F6438-617D-4F74-B294-18BACFF4B40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268B739-5A51-416D-800C-FAC1AE77C0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98CC76C-D1A4-4FB2-9DDF-96BAE08BCA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EB3137AF-FAB7-4488-AC14-B86321308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535A95-6DD9-4B5F-B78A-FCB32A5602B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627C6868-5960-41A9-A23B-C62D436EEE53}"/>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8" name="Marcador de pie de página 7">
            <a:extLst>
              <a:ext uri="{FF2B5EF4-FFF2-40B4-BE49-F238E27FC236}">
                <a16:creationId xmlns:a16="http://schemas.microsoft.com/office/drawing/2014/main" id="{5ABECC1F-DECE-4BE6-BB97-811CBD0F56B9}"/>
              </a:ext>
            </a:extLst>
          </p:cNvPr>
          <p:cNvSpPr>
            <a:spLocks noGrp="1"/>
          </p:cNvSpPr>
          <p:nvPr>
            <p:ph type="ftr" sz="quarter" idx="11"/>
          </p:nvPr>
        </p:nvSpPr>
        <p:spPr/>
        <p:txBody>
          <a:bodyPr/>
          <a:lstStyle/>
          <a:p>
            <a:endParaRPr lang="es-PE" dirty="0"/>
          </a:p>
        </p:txBody>
      </p:sp>
      <p:sp>
        <p:nvSpPr>
          <p:cNvPr id="9" name="Marcador de número de diapositiva 8">
            <a:extLst>
              <a:ext uri="{FF2B5EF4-FFF2-40B4-BE49-F238E27FC236}">
                <a16:creationId xmlns:a16="http://schemas.microsoft.com/office/drawing/2014/main" id="{F710EAFF-A1A7-4C7E-80BC-2F2ECE58539B}"/>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64617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7205C-550E-671A-33DF-5C7ACC26D54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93FAEE4F-5CE6-B225-D310-9D4BA17EDD6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DBBEEC2-677E-6B9B-458C-CAC0263187B5}"/>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5" name="Marcador de pie de página 4">
            <a:extLst>
              <a:ext uri="{FF2B5EF4-FFF2-40B4-BE49-F238E27FC236}">
                <a16:creationId xmlns:a16="http://schemas.microsoft.com/office/drawing/2014/main" id="{F87E0A74-5485-2210-74EB-641F13EA623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88EF83E-4415-1644-9719-901FBC330414}"/>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1561794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0A268B-4C9F-46CD-831C-A67DD1B7248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15E959FF-AF06-4226-A798-4DEA5066E9E2}"/>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4" name="Marcador de pie de página 3">
            <a:extLst>
              <a:ext uri="{FF2B5EF4-FFF2-40B4-BE49-F238E27FC236}">
                <a16:creationId xmlns:a16="http://schemas.microsoft.com/office/drawing/2014/main" id="{658599C5-A61F-4983-BAFF-181895834876}"/>
              </a:ext>
            </a:extLst>
          </p:cNvPr>
          <p:cNvSpPr>
            <a:spLocks noGrp="1"/>
          </p:cNvSpPr>
          <p:nvPr>
            <p:ph type="ftr" sz="quarter" idx="11"/>
          </p:nvPr>
        </p:nvSpPr>
        <p:spPr/>
        <p:txBody>
          <a:bodyPr/>
          <a:lstStyle/>
          <a:p>
            <a:endParaRPr lang="es-PE" dirty="0"/>
          </a:p>
        </p:txBody>
      </p:sp>
      <p:sp>
        <p:nvSpPr>
          <p:cNvPr id="5" name="Marcador de número de diapositiva 4">
            <a:extLst>
              <a:ext uri="{FF2B5EF4-FFF2-40B4-BE49-F238E27FC236}">
                <a16:creationId xmlns:a16="http://schemas.microsoft.com/office/drawing/2014/main" id="{FADEF100-5B80-4771-BFB0-E6A62D98960F}"/>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1626912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9BF0AF-07BB-4021-B652-512AEFBC35E5}"/>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3" name="Marcador de pie de página 2">
            <a:extLst>
              <a:ext uri="{FF2B5EF4-FFF2-40B4-BE49-F238E27FC236}">
                <a16:creationId xmlns:a16="http://schemas.microsoft.com/office/drawing/2014/main" id="{AAE02DB5-0753-4941-B980-79D3044A36B3}"/>
              </a:ext>
            </a:extLst>
          </p:cNvPr>
          <p:cNvSpPr>
            <a:spLocks noGrp="1"/>
          </p:cNvSpPr>
          <p:nvPr>
            <p:ph type="ftr" sz="quarter" idx="11"/>
          </p:nvPr>
        </p:nvSpPr>
        <p:spPr/>
        <p:txBody>
          <a:bodyPr/>
          <a:lstStyle/>
          <a:p>
            <a:endParaRPr lang="es-PE" dirty="0"/>
          </a:p>
        </p:txBody>
      </p:sp>
      <p:sp>
        <p:nvSpPr>
          <p:cNvPr id="4" name="Marcador de número de diapositiva 3">
            <a:extLst>
              <a:ext uri="{FF2B5EF4-FFF2-40B4-BE49-F238E27FC236}">
                <a16:creationId xmlns:a16="http://schemas.microsoft.com/office/drawing/2014/main" id="{00851349-B1B8-4FFB-962E-86C75B31F489}"/>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2405440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88E9CE-E613-4EDF-B18F-239292BB8A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A03768E6-0585-4B15-9EBA-78EBE09FF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52521861-EF18-49AD-B0BE-C9FAE3485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79FE03A-3D52-462F-8D14-3A065EBB2C56}"/>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6" name="Marcador de pie de página 5">
            <a:extLst>
              <a:ext uri="{FF2B5EF4-FFF2-40B4-BE49-F238E27FC236}">
                <a16:creationId xmlns:a16="http://schemas.microsoft.com/office/drawing/2014/main" id="{1BA2D929-0659-4C32-B3FB-48ACE3CA8770}"/>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EB7340AD-8F5B-43B4-9D93-30A2BFCEF21A}"/>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4274383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35148-6488-432E-8006-23BBA7BA91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B9296ABD-AF14-4673-A9B7-CD5FF2D45A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1EDEB915-E6F1-45A5-84C6-646D516D3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D5DB11-9CFD-42A9-8786-FB6FEE119E14}"/>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6" name="Marcador de pie de página 5">
            <a:extLst>
              <a:ext uri="{FF2B5EF4-FFF2-40B4-BE49-F238E27FC236}">
                <a16:creationId xmlns:a16="http://schemas.microsoft.com/office/drawing/2014/main" id="{515B2E1C-FA8B-4205-B825-D431AC960854}"/>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1004FC2C-5B2F-4FCE-BF0D-FBFEAB751C39}"/>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1784626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4D619-2704-41A6-AF4D-845542CAE67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198E85B1-B39C-4D45-B229-23E06DD90C7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4978753-CC15-48B8-BA27-C0A078A88405}"/>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5" name="Marcador de pie de página 4">
            <a:extLst>
              <a:ext uri="{FF2B5EF4-FFF2-40B4-BE49-F238E27FC236}">
                <a16:creationId xmlns:a16="http://schemas.microsoft.com/office/drawing/2014/main" id="{6C736D2E-58CA-4BDE-AEAC-43B40451E474}"/>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C80839C6-2A6D-4969-A243-DAF998A59189}"/>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664471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7DFE1F7-E69C-44F7-9189-79B9BEDF51D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4BC40E48-11F5-42BC-BBE7-A1C1A91B2A5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2A56180E-DE92-4020-B2C4-92922F2047C3}"/>
              </a:ext>
            </a:extLst>
          </p:cNvPr>
          <p:cNvSpPr>
            <a:spLocks noGrp="1"/>
          </p:cNvSpPr>
          <p:nvPr>
            <p:ph type="dt" sz="half" idx="10"/>
          </p:nvPr>
        </p:nvSpPr>
        <p:spPr/>
        <p:txBody>
          <a:bodyPr/>
          <a:lstStyle/>
          <a:p>
            <a:fld id="{18343F84-E441-4926-A378-E546563EEE3F}" type="datetimeFigureOut">
              <a:rPr lang="es-PE" smtClean="0"/>
              <a:t>10/07/2024</a:t>
            </a:fld>
            <a:endParaRPr lang="es-PE" dirty="0"/>
          </a:p>
        </p:txBody>
      </p:sp>
      <p:sp>
        <p:nvSpPr>
          <p:cNvPr id="5" name="Marcador de pie de página 4">
            <a:extLst>
              <a:ext uri="{FF2B5EF4-FFF2-40B4-BE49-F238E27FC236}">
                <a16:creationId xmlns:a16="http://schemas.microsoft.com/office/drawing/2014/main" id="{9B6AB606-4C6A-4926-A365-340A8564A262}"/>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C172D253-0872-4140-AA37-D7040380BBD1}"/>
              </a:ext>
            </a:extLst>
          </p:cNvPr>
          <p:cNvSpPr>
            <a:spLocks noGrp="1"/>
          </p:cNvSpPr>
          <p:nvPr>
            <p:ph type="sldNum" sz="quarter" idx="12"/>
          </p:nvPr>
        </p:nvSpPr>
        <p:spPr/>
        <p:txBody>
          <a:bodyPr/>
          <a:lstStyle/>
          <a:p>
            <a:fld id="{AC3F6906-8190-483E-B859-0E2DF371A9AF}" type="slidenum">
              <a:rPr lang="es-PE" smtClean="0"/>
              <a:t>‹Nº›</a:t>
            </a:fld>
            <a:endParaRPr lang="es-PE" dirty="0"/>
          </a:p>
        </p:txBody>
      </p:sp>
    </p:spTree>
    <p:extLst>
      <p:ext uri="{BB962C8B-B14F-4D97-AF65-F5344CB8AC3E}">
        <p14:creationId xmlns:p14="http://schemas.microsoft.com/office/powerpoint/2010/main" val="3202068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464875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4E3A2F"/>
                </a:solidFill>
                <a:latin typeface="Franklin Gothic Medium"/>
                <a:cs typeface="Franklin Gothic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75975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98168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883CE6-1EFA-36FD-FD29-FC74127740F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17C24A1-5E3F-A21D-DCA7-38DA243488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6EC4A3-E05E-39C8-E751-7A3251797D05}"/>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5" name="Marcador de pie de página 4">
            <a:extLst>
              <a:ext uri="{FF2B5EF4-FFF2-40B4-BE49-F238E27FC236}">
                <a16:creationId xmlns:a16="http://schemas.microsoft.com/office/drawing/2014/main" id="{3C22EEEB-EE61-5C0A-4203-9D421B3BC43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390854C-FB94-4052-EB14-55A0F0986F52}"/>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1053078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AF3918-39E5-ABA5-F325-F9DD48E636A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87101732-F812-B973-1867-C7A7E66B71A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5FE036C4-A8B8-B412-8E43-011C7ED0146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63E957D8-997D-FA41-D88F-5DA74F2FC96C}"/>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6" name="Marcador de pie de página 5">
            <a:extLst>
              <a:ext uri="{FF2B5EF4-FFF2-40B4-BE49-F238E27FC236}">
                <a16:creationId xmlns:a16="http://schemas.microsoft.com/office/drawing/2014/main" id="{4EC6A13D-F41E-C343-C647-A9DE212CC94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B4CD5C5-43D0-B32A-956C-D89315280FA9}"/>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146752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9C54A8-184A-707D-F1C9-3806F14172E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B0535A15-C3D0-4519-CA59-B2C9A02AE7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2CF7DBA-7FC1-2764-C2F6-E2B10D495ED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138C3A47-4018-A756-7780-9D258AACA9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499BDBC-FC67-EB4F-1CB6-E46E0C20F0E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FE51DE9E-B77F-4DEB-D009-AB9751087C55}"/>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8" name="Marcador de pie de página 7">
            <a:extLst>
              <a:ext uri="{FF2B5EF4-FFF2-40B4-BE49-F238E27FC236}">
                <a16:creationId xmlns:a16="http://schemas.microsoft.com/office/drawing/2014/main" id="{8B579E29-E60B-4841-DC9D-FD15DA9CB667}"/>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CC521CD9-E63A-F1B1-D994-65B4199133B3}"/>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4226149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63556E-561A-2383-6D3A-6550B2043D1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EF265953-612E-7C73-96BD-43D2828D0AB3}"/>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4" name="Marcador de pie de página 3">
            <a:extLst>
              <a:ext uri="{FF2B5EF4-FFF2-40B4-BE49-F238E27FC236}">
                <a16:creationId xmlns:a16="http://schemas.microsoft.com/office/drawing/2014/main" id="{6FB754C2-4B36-B0D6-A829-F50B0F8D5BA0}"/>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AD83B415-EA1F-3749-4C78-2F939F6D676C}"/>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71759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D635C38-3F3D-FA90-C7A2-8EE6A4C48F37}"/>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3" name="Marcador de pie de página 2">
            <a:extLst>
              <a:ext uri="{FF2B5EF4-FFF2-40B4-BE49-F238E27FC236}">
                <a16:creationId xmlns:a16="http://schemas.microsoft.com/office/drawing/2014/main" id="{D61FBBDE-ED6A-D815-4C24-7301E21595AE}"/>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B754ABE0-D53C-23EA-6F6B-AAE72E883398}"/>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178025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759DAD-C537-1460-2E1B-097A1FA2A5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1A5BB990-AFFA-9BBD-7D32-6D1856536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3D26C09F-D800-5582-AE2D-D708E01F9E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F9BB5D9-9DCA-CFF1-99EA-6BDFC97373D3}"/>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6" name="Marcador de pie de página 5">
            <a:extLst>
              <a:ext uri="{FF2B5EF4-FFF2-40B4-BE49-F238E27FC236}">
                <a16:creationId xmlns:a16="http://schemas.microsoft.com/office/drawing/2014/main" id="{EDA73A78-E2BE-4023-E0AE-7EE487278B30}"/>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430B6F17-5793-D4DF-4517-883EAB974D4E}"/>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140347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BF099-A46D-E859-632F-8B13530253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EA454834-9404-694B-A6B7-AD800A3E99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570CC02B-7B39-E0B4-9B8E-344889FE5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8D0CA53-035C-C6BF-B3C5-6609DF07622D}"/>
              </a:ext>
            </a:extLst>
          </p:cNvPr>
          <p:cNvSpPr>
            <a:spLocks noGrp="1"/>
          </p:cNvSpPr>
          <p:nvPr>
            <p:ph type="dt" sz="half" idx="10"/>
          </p:nvPr>
        </p:nvSpPr>
        <p:spPr/>
        <p:txBody>
          <a:bodyPr/>
          <a:lstStyle/>
          <a:p>
            <a:fld id="{047DA7FE-5C8E-451C-A81E-E10122F33939}" type="datetimeFigureOut">
              <a:rPr lang="es-PE" smtClean="0"/>
              <a:t>10/07/2024</a:t>
            </a:fld>
            <a:endParaRPr lang="es-PE"/>
          </a:p>
        </p:txBody>
      </p:sp>
      <p:sp>
        <p:nvSpPr>
          <p:cNvPr id="6" name="Marcador de pie de página 5">
            <a:extLst>
              <a:ext uri="{FF2B5EF4-FFF2-40B4-BE49-F238E27FC236}">
                <a16:creationId xmlns:a16="http://schemas.microsoft.com/office/drawing/2014/main" id="{7045A08A-279F-6EE0-C975-E73CF6469BC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E28F6CAF-511D-BE58-F7FB-D466DA733AFC}"/>
              </a:ext>
            </a:extLst>
          </p:cNvPr>
          <p:cNvSpPr>
            <a:spLocks noGrp="1"/>
          </p:cNvSpPr>
          <p:nvPr>
            <p:ph type="sldNum" sz="quarter" idx="12"/>
          </p:nvPr>
        </p:nvSpPr>
        <p:spPr/>
        <p:txBody>
          <a:bodyPr/>
          <a:lstStyle/>
          <a:p>
            <a:fld id="{B0BBB6D2-8B5A-4F27-805A-699ADA8AB673}" type="slidenum">
              <a:rPr lang="es-PE" smtClean="0"/>
              <a:t>‹Nº›</a:t>
            </a:fld>
            <a:endParaRPr lang="es-PE"/>
          </a:p>
        </p:txBody>
      </p:sp>
    </p:spTree>
    <p:extLst>
      <p:ext uri="{BB962C8B-B14F-4D97-AF65-F5344CB8AC3E}">
        <p14:creationId xmlns:p14="http://schemas.microsoft.com/office/powerpoint/2010/main" val="2484602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51E0F37-CF0C-EB7C-E86B-02EA635C9A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6ED2F810-83C9-FD63-A4E0-24A275D016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7B9B5C8-72E0-6F38-D93A-56EE88F82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DA7FE-5C8E-451C-A81E-E10122F33939}" type="datetimeFigureOut">
              <a:rPr lang="es-PE" smtClean="0"/>
              <a:t>10/07/2024</a:t>
            </a:fld>
            <a:endParaRPr lang="es-PE"/>
          </a:p>
        </p:txBody>
      </p:sp>
      <p:sp>
        <p:nvSpPr>
          <p:cNvPr id="5" name="Marcador de pie de página 4">
            <a:extLst>
              <a:ext uri="{FF2B5EF4-FFF2-40B4-BE49-F238E27FC236}">
                <a16:creationId xmlns:a16="http://schemas.microsoft.com/office/drawing/2014/main" id="{B6BCA2FE-F403-F840-9898-4BE4AC512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E326ED4D-A9DC-E560-F889-B30C78C21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BB6D2-8B5A-4F27-805A-699ADA8AB673}" type="slidenum">
              <a:rPr lang="es-PE" smtClean="0"/>
              <a:t>‹Nº›</a:t>
            </a:fld>
            <a:endParaRPr lang="es-PE"/>
          </a:p>
        </p:txBody>
      </p:sp>
    </p:spTree>
    <p:extLst>
      <p:ext uri="{BB962C8B-B14F-4D97-AF65-F5344CB8AC3E}">
        <p14:creationId xmlns:p14="http://schemas.microsoft.com/office/powerpoint/2010/main" val="1349640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C71CF4-15EC-41A3-BDAF-838FB41A8D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42E00187-B3F3-4651-BB35-4215C8B1B4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00C711E-F6DD-47CF-875A-2BFC39DECA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43F84-E441-4926-A378-E546563EEE3F}" type="datetimeFigureOut">
              <a:rPr lang="es-PE" smtClean="0"/>
              <a:t>10/07/2024</a:t>
            </a:fld>
            <a:endParaRPr lang="es-PE" dirty="0"/>
          </a:p>
        </p:txBody>
      </p:sp>
      <p:sp>
        <p:nvSpPr>
          <p:cNvPr id="5" name="Marcador de pie de página 4">
            <a:extLst>
              <a:ext uri="{FF2B5EF4-FFF2-40B4-BE49-F238E27FC236}">
                <a16:creationId xmlns:a16="http://schemas.microsoft.com/office/drawing/2014/main" id="{2EDE6733-C757-46B9-8AFE-D29026C84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dirty="0"/>
          </a:p>
        </p:txBody>
      </p:sp>
      <p:sp>
        <p:nvSpPr>
          <p:cNvPr id="6" name="Marcador de número de diapositiva 5">
            <a:extLst>
              <a:ext uri="{FF2B5EF4-FFF2-40B4-BE49-F238E27FC236}">
                <a16:creationId xmlns:a16="http://schemas.microsoft.com/office/drawing/2014/main" id="{035D9672-8746-4180-9B3A-75C1AE34D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F6906-8190-483E-B859-0E2DF371A9AF}" type="slidenum">
              <a:rPr lang="es-PE" smtClean="0"/>
              <a:t>‹Nº›</a:t>
            </a:fld>
            <a:endParaRPr lang="es-PE" dirty="0"/>
          </a:p>
        </p:txBody>
      </p:sp>
    </p:spTree>
    <p:extLst>
      <p:ext uri="{BB962C8B-B14F-4D97-AF65-F5344CB8AC3E}">
        <p14:creationId xmlns:p14="http://schemas.microsoft.com/office/powerpoint/2010/main" val="313464005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23537" y="2053486"/>
            <a:ext cx="696738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Franklin Gothic Heavy" panose="020B0903020102020204" pitchFamily="34" charset="0"/>
                <a:ea typeface="+mn-ea"/>
                <a:cs typeface="+mn-cs"/>
              </a:rPr>
              <a:t>“Una oportunidad para mejorar la gestión de inversiones”</a:t>
            </a:r>
          </a:p>
        </p:txBody>
      </p:sp>
      <p:pic>
        <p:nvPicPr>
          <p:cNvPr id="10" name="Imagen 9" descr="Blog – Miguel Torres">
            <a:extLst>
              <a:ext uri="{FF2B5EF4-FFF2-40B4-BE49-F238E27FC236}">
                <a16:creationId xmlns:a16="http://schemas.microsoft.com/office/drawing/2014/main" id="{9D786429-ECCA-4A73-A756-4351FA88D5E5}"/>
              </a:ext>
            </a:extLst>
          </p:cNvPr>
          <p:cNvPicPr/>
          <p:nvPr/>
        </p:nvPicPr>
        <p:blipFill rotWithShape="1">
          <a:blip r:embed="rId2">
            <a:extLst>
              <a:ext uri="{28A0092B-C50C-407E-A947-70E740481C1C}">
                <a14:useLocalDpi xmlns:a14="http://schemas.microsoft.com/office/drawing/2010/main" val="0"/>
              </a:ext>
            </a:extLst>
          </a:blip>
          <a:srcRect l="11947" r="7824" b="5398"/>
          <a:stretch/>
        </p:blipFill>
        <p:spPr bwMode="auto">
          <a:xfrm>
            <a:off x="7154242" y="1064566"/>
            <a:ext cx="4739778" cy="3153498"/>
          </a:xfrm>
          <a:prstGeom prst="rect">
            <a:avLst/>
          </a:prstGeom>
          <a:noFill/>
          <a:ln>
            <a:noFill/>
          </a:ln>
        </p:spPr>
      </p:pic>
      <p:sp>
        <p:nvSpPr>
          <p:cNvPr id="15" name="Rectángulo 14">
            <a:extLst>
              <a:ext uri="{FF2B5EF4-FFF2-40B4-BE49-F238E27FC236}">
                <a16:creationId xmlns:a16="http://schemas.microsoft.com/office/drawing/2014/main" id="{6877537A-46BB-4B90-B217-2DC772EBCEDF}"/>
              </a:ext>
            </a:extLst>
          </p:cNvPr>
          <p:cNvSpPr/>
          <p:nvPr/>
        </p:nvSpPr>
        <p:spPr>
          <a:xfrm>
            <a:off x="1344467" y="509123"/>
            <a:ext cx="4964346"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Heavy" panose="020B0903020102020204" pitchFamily="34" charset="0"/>
                <a:ea typeface="+mn-ea"/>
                <a:cs typeface="+mn-cs"/>
              </a:rPr>
              <a:t>Curso Taller :</a:t>
            </a:r>
          </a:p>
        </p:txBody>
      </p:sp>
      <p:sp>
        <p:nvSpPr>
          <p:cNvPr id="21" name="Rectángulo 20">
            <a:extLst>
              <a:ext uri="{FF2B5EF4-FFF2-40B4-BE49-F238E27FC236}">
                <a16:creationId xmlns:a16="http://schemas.microsoft.com/office/drawing/2014/main" id="{A8DDD5E4-A7AE-4CEE-9C9E-9C6210F8EC24}"/>
              </a:ext>
            </a:extLst>
          </p:cNvPr>
          <p:cNvSpPr/>
          <p:nvPr/>
        </p:nvSpPr>
        <p:spPr>
          <a:xfrm>
            <a:off x="858759" y="5733323"/>
            <a:ext cx="157264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10 de julio 2024</a:t>
            </a:r>
          </a:p>
        </p:txBody>
      </p:sp>
      <p:sp>
        <p:nvSpPr>
          <p:cNvPr id="25" name="Rectángulo 24">
            <a:extLst>
              <a:ext uri="{FF2B5EF4-FFF2-40B4-BE49-F238E27FC236}">
                <a16:creationId xmlns:a16="http://schemas.microsoft.com/office/drawing/2014/main" id="{0032E038-089D-4813-B480-A1713F103260}"/>
              </a:ext>
            </a:extLst>
          </p:cNvPr>
          <p:cNvSpPr/>
          <p:nvPr/>
        </p:nvSpPr>
        <p:spPr>
          <a:xfrm>
            <a:off x="3826640" y="5733321"/>
            <a:ext cx="157264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1400" b="1" dirty="0">
                <a:solidFill>
                  <a:srgbClr val="4472C4">
                    <a:lumMod val="50000"/>
                  </a:srgbClr>
                </a:solidFill>
                <a:latin typeface="Arial" panose="020B0604020202020204" pitchFamily="34" charset="0"/>
                <a:cs typeface="Arial" panose="020B0604020202020204" pitchFamily="34" charset="0"/>
              </a:rPr>
              <a:t>8</a:t>
            </a:r>
            <a:r>
              <a:rPr kumimoji="0" lang="es-PE" sz="1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:00 </a:t>
            </a:r>
            <a:r>
              <a:rPr lang="es-PE" sz="1400" b="1" dirty="0">
                <a:solidFill>
                  <a:srgbClr val="4472C4">
                    <a:lumMod val="50000"/>
                  </a:srgbClr>
                </a:solidFill>
                <a:latin typeface="Arial" panose="020B0604020202020204" pitchFamily="34" charset="0"/>
                <a:cs typeface="Arial" panose="020B0604020202020204" pitchFamily="34" charset="0"/>
              </a:rPr>
              <a:t>a</a:t>
            </a:r>
            <a:r>
              <a:rPr kumimoji="0" lang="es-PE" sz="1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lang="es-PE" sz="1400" b="1" dirty="0">
                <a:solidFill>
                  <a:srgbClr val="4472C4">
                    <a:lumMod val="50000"/>
                  </a:srgbClr>
                </a:solidFill>
                <a:latin typeface="Arial" panose="020B0604020202020204" pitchFamily="34" charset="0"/>
                <a:cs typeface="Arial" panose="020B0604020202020204" pitchFamily="34" charset="0"/>
              </a:rPr>
              <a:t>10</a:t>
            </a:r>
            <a:r>
              <a:rPr kumimoji="0" lang="es-PE" sz="1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pm</a:t>
            </a:r>
          </a:p>
        </p:txBody>
      </p:sp>
      <p:sp>
        <p:nvSpPr>
          <p:cNvPr id="31" name="Rectángulo 30">
            <a:extLst>
              <a:ext uri="{FF2B5EF4-FFF2-40B4-BE49-F238E27FC236}">
                <a16:creationId xmlns:a16="http://schemas.microsoft.com/office/drawing/2014/main" id="{4C78AA3A-2B82-49FF-AE2E-757537373581}"/>
              </a:ext>
            </a:extLst>
          </p:cNvPr>
          <p:cNvSpPr/>
          <p:nvPr/>
        </p:nvSpPr>
        <p:spPr>
          <a:xfrm>
            <a:off x="297980" y="1476991"/>
            <a:ext cx="696738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Implementación Directiva N° 017-2023-CG/GMPL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Ejecución de obras públicas  por Administración Directa</a:t>
            </a:r>
          </a:p>
        </p:txBody>
      </p:sp>
      <p:pic>
        <p:nvPicPr>
          <p:cNvPr id="2050" name="Picture 2" descr="Icono de reloj azul (símbolo png)">
            <a:extLst>
              <a:ext uri="{FF2B5EF4-FFF2-40B4-BE49-F238E27FC236}">
                <a16:creationId xmlns:a16="http://schemas.microsoft.com/office/drawing/2014/main" id="{C57A6648-FBAF-42B4-B6E2-5F3311D57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119" y="5694157"/>
            <a:ext cx="386107" cy="38610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AF509A0F-741D-4AFD-B49C-DBA432A30F92}"/>
              </a:ext>
            </a:extLst>
          </p:cNvPr>
          <p:cNvPicPr>
            <a:picLocks noChangeAspect="1"/>
          </p:cNvPicPr>
          <p:nvPr/>
        </p:nvPicPr>
        <p:blipFill rotWithShape="1">
          <a:blip r:embed="rId4"/>
          <a:srcRect l="23103" t="15699" r="25951" b="12982"/>
          <a:stretch/>
        </p:blipFill>
        <p:spPr>
          <a:xfrm>
            <a:off x="160207" y="5643750"/>
            <a:ext cx="463271" cy="486924"/>
          </a:xfrm>
          <a:prstGeom prst="rect">
            <a:avLst/>
          </a:prstGeom>
        </p:spPr>
      </p:pic>
      <p:sp>
        <p:nvSpPr>
          <p:cNvPr id="37" name="Rectángulo 36">
            <a:extLst>
              <a:ext uri="{FF2B5EF4-FFF2-40B4-BE49-F238E27FC236}">
                <a16:creationId xmlns:a16="http://schemas.microsoft.com/office/drawing/2014/main" id="{282A2127-F466-4E4A-9D82-393E930DF2B4}"/>
              </a:ext>
            </a:extLst>
          </p:cNvPr>
          <p:cNvSpPr/>
          <p:nvPr/>
        </p:nvSpPr>
        <p:spPr>
          <a:xfrm>
            <a:off x="7086310" y="865465"/>
            <a:ext cx="4780689" cy="333014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ángulo 28">
            <a:extLst>
              <a:ext uri="{FF2B5EF4-FFF2-40B4-BE49-F238E27FC236}">
                <a16:creationId xmlns:a16="http://schemas.microsoft.com/office/drawing/2014/main" id="{3B26FD85-02F6-4103-BB28-3500D50B2A7C}"/>
              </a:ext>
            </a:extLst>
          </p:cNvPr>
          <p:cNvSpPr/>
          <p:nvPr/>
        </p:nvSpPr>
        <p:spPr>
          <a:xfrm>
            <a:off x="-1" y="3057684"/>
            <a:ext cx="6967380" cy="2246769"/>
          </a:xfrm>
          <a:prstGeom prst="rect">
            <a:avLst/>
          </a:prstGeom>
        </p:spPr>
        <p:txBody>
          <a:bodyPr wrap="square">
            <a:spAutoFit/>
          </a:bodyPr>
          <a:lstStyle/>
          <a:p>
            <a:pPr marL="523875"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s-P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Implementación de la Oficina de Administración Directa - OAD</a:t>
            </a:r>
          </a:p>
          <a:p>
            <a:pPr marL="523875"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s-P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Actuaciones para el inicio de obra y el plan de adquisiciones </a:t>
            </a:r>
          </a:p>
          <a:p>
            <a:pPr marL="523875"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s-P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Funciones del Administrador, Residente y Inspector/ Supervisor de Obra.</a:t>
            </a:r>
          </a:p>
          <a:p>
            <a:pPr marL="523875"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s-P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Informes , valorizaciones, liquidaciones parcial y final.</a:t>
            </a:r>
          </a:p>
        </p:txBody>
      </p:sp>
      <p:sp>
        <p:nvSpPr>
          <p:cNvPr id="33" name="Rectángulo 32">
            <a:extLst>
              <a:ext uri="{FF2B5EF4-FFF2-40B4-BE49-F238E27FC236}">
                <a16:creationId xmlns:a16="http://schemas.microsoft.com/office/drawing/2014/main" id="{655CE083-7B70-4431-A227-A1C6D44DE733}"/>
              </a:ext>
            </a:extLst>
          </p:cNvPr>
          <p:cNvSpPr/>
          <p:nvPr/>
        </p:nvSpPr>
        <p:spPr>
          <a:xfrm flipV="1">
            <a:off x="381445" y="3306612"/>
            <a:ext cx="966019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Agenda</a:t>
            </a:r>
          </a:p>
        </p:txBody>
      </p:sp>
      <p:sp>
        <p:nvSpPr>
          <p:cNvPr id="41" name="CuadroTexto 40">
            <a:extLst>
              <a:ext uri="{FF2B5EF4-FFF2-40B4-BE49-F238E27FC236}">
                <a16:creationId xmlns:a16="http://schemas.microsoft.com/office/drawing/2014/main" id="{A9CCFB51-CAD7-4054-B3AB-B9B9D1BDCD6B}"/>
              </a:ext>
            </a:extLst>
          </p:cNvPr>
          <p:cNvSpPr txBox="1"/>
          <p:nvPr/>
        </p:nvSpPr>
        <p:spPr>
          <a:xfrm>
            <a:off x="8109603" y="5090561"/>
            <a:ext cx="2734101"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Ing. Gustavo Villafuerte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Gerente Publico SERVIR</a:t>
            </a:r>
            <a:endParaRPr kumimoji="0" lang="es-P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01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67DD872-A591-47A9-916D-FA22572006F8}"/>
              </a:ext>
            </a:extLst>
          </p:cNvPr>
          <p:cNvSpPr txBox="1"/>
          <p:nvPr/>
        </p:nvSpPr>
        <p:spPr>
          <a:xfrm>
            <a:off x="196948" y="731520"/>
            <a:ext cx="11211950" cy="6555641"/>
          </a:xfrm>
          <a:prstGeom prst="rect">
            <a:avLst/>
          </a:prstGeom>
          <a:noFill/>
        </p:spPr>
        <p:txBody>
          <a:bodyPr wrap="square">
            <a:spAutoFit/>
          </a:bodyPr>
          <a:lstStyle/>
          <a:p>
            <a:pPr marL="400050" indent="-400050" algn="just">
              <a:buAutoNum type="romanLcPeriod"/>
            </a:pPr>
            <a:r>
              <a:rPr lang="es-ES" sz="2200" dirty="0">
                <a:latin typeface="Arial MT"/>
              </a:rPr>
              <a:t>Si la entidad cuenta </a:t>
            </a:r>
            <a:r>
              <a:rPr lang="es-ES" sz="2200" b="1" dirty="0">
                <a:latin typeface="Arial MT"/>
              </a:rPr>
              <a:t>con un órgano o unidad orgánica responsable de la ejecución de las obras</a:t>
            </a:r>
            <a:r>
              <a:rPr lang="es-ES" sz="2200" dirty="0">
                <a:latin typeface="Arial MT"/>
              </a:rPr>
              <a:t> (Gerencia 	de Infraestructura, Subgerencia de Obras, Gerencia de Desarrollo Urbano, entre otros), y a su vez, </a:t>
            </a:r>
            <a:r>
              <a:rPr lang="es-ES" sz="2200" b="1" dirty="0">
                <a:latin typeface="Arial MT"/>
              </a:rPr>
              <a:t>cuenta 	con un órgano o unidad orgánica responsable de la Supervisión de las Obras (</a:t>
            </a:r>
            <a:r>
              <a:rPr lang="es-ES" sz="2200" dirty="0">
                <a:latin typeface="Arial MT"/>
              </a:rPr>
              <a:t>Gerencia de Supervisión de Obras, entre otros), </a:t>
            </a:r>
            <a:r>
              <a:rPr lang="es-ES" sz="2200" b="1" dirty="0">
                <a:latin typeface="Arial MT"/>
              </a:rPr>
              <a:t>en la asignación de funciones al órgano o unidad orgánica que asuma el rol OAD, debe 	respetar la estructura orgánica que cuenta la entidad </a:t>
            </a:r>
            <a:r>
              <a:rPr lang="es-ES" sz="2200" dirty="0">
                <a:latin typeface="Arial MT"/>
              </a:rPr>
              <a:t>y que asegura las separación de funciones entre el 	rol de supervisor/inspector y residente de obra.</a:t>
            </a:r>
          </a:p>
          <a:p>
            <a:pPr marL="400050" indent="-400050" algn="just">
              <a:buAutoNum type="romanLcPeriod"/>
            </a:pPr>
            <a:endParaRPr lang="es-ES" sz="2200" spc="0" dirty="0">
              <a:effectLst/>
              <a:latin typeface="Arial MT"/>
              <a:ea typeface="Arial" panose="020B0604020202020204" pitchFamily="34" charset="0"/>
              <a:cs typeface="Arial MT"/>
            </a:endParaRPr>
          </a:p>
          <a:p>
            <a:pPr marL="400050" indent="-400050" algn="just">
              <a:buAutoNum type="romanLcPeriod"/>
            </a:pPr>
            <a:r>
              <a:rPr lang="es-ES" sz="2200" spc="0" dirty="0">
                <a:effectLst/>
                <a:latin typeface="Arial MT"/>
                <a:ea typeface="Arial" panose="020B0604020202020204" pitchFamily="34" charset="0"/>
                <a:cs typeface="Arial MT"/>
              </a:rPr>
              <a:t>Si la entidad, por el tamaño de sus operaciones, </a:t>
            </a:r>
            <a:r>
              <a:rPr lang="es-ES" sz="2200" b="1" spc="0" dirty="0">
                <a:effectLst/>
                <a:latin typeface="Arial MT"/>
                <a:ea typeface="Arial" panose="020B0604020202020204" pitchFamily="34" charset="0"/>
                <a:cs typeface="Arial MT"/>
              </a:rPr>
              <a:t>cuenta sólo con un órgano o unidad orgánica que gestiona la ejecución y supervisión de la obra</a:t>
            </a:r>
            <a:r>
              <a:rPr lang="es-ES" sz="2200" spc="0" dirty="0">
                <a:effectLst/>
                <a:latin typeface="Arial MT"/>
                <a:ea typeface="Arial" panose="020B0604020202020204" pitchFamily="34" charset="0"/>
                <a:cs typeface="Arial MT"/>
              </a:rPr>
              <a:t>, debe respetar la estructura orgánica que cuenta la entidad, pero debe asegurarse mediante el establecimiento de los </a:t>
            </a:r>
            <a:r>
              <a:rPr lang="es-ES" sz="2200" dirty="0">
                <a:effectLst/>
                <a:latin typeface="Arial MT"/>
                <a:ea typeface="Arial MT"/>
                <a:cs typeface="Arial MT"/>
              </a:rPr>
              <a:t>controles</a:t>
            </a:r>
            <a:r>
              <a:rPr lang="es-ES" sz="2200" spc="-15" dirty="0">
                <a:effectLst/>
                <a:latin typeface="Arial MT"/>
                <a:ea typeface="Arial MT"/>
                <a:cs typeface="Arial MT"/>
              </a:rPr>
              <a:t> </a:t>
            </a:r>
            <a:r>
              <a:rPr lang="es-ES" sz="2200" dirty="0">
                <a:effectLst/>
                <a:latin typeface="Arial MT"/>
                <a:ea typeface="Arial MT"/>
                <a:cs typeface="Arial MT"/>
              </a:rPr>
              <a:t>adecuados</a:t>
            </a:r>
            <a:r>
              <a:rPr lang="es-ES" sz="2200" spc="-15" dirty="0">
                <a:effectLst/>
                <a:latin typeface="Arial MT"/>
                <a:ea typeface="Arial MT"/>
                <a:cs typeface="Arial MT"/>
              </a:rPr>
              <a:t> </a:t>
            </a:r>
            <a:r>
              <a:rPr lang="es-ES" sz="2200" dirty="0">
                <a:effectLst/>
                <a:latin typeface="Arial MT"/>
                <a:ea typeface="Arial MT"/>
                <a:cs typeface="Arial MT"/>
              </a:rPr>
              <a:t>para</a:t>
            </a:r>
            <a:r>
              <a:rPr lang="es-ES" sz="2200" spc="-15" dirty="0">
                <a:effectLst/>
                <a:latin typeface="Arial MT"/>
                <a:ea typeface="Arial MT"/>
                <a:cs typeface="Arial MT"/>
              </a:rPr>
              <a:t> </a:t>
            </a:r>
            <a:r>
              <a:rPr lang="es-ES" sz="2200" dirty="0">
                <a:effectLst/>
                <a:latin typeface="Arial MT"/>
                <a:ea typeface="Arial MT"/>
                <a:cs typeface="Arial MT"/>
              </a:rPr>
              <a:t>asegurar</a:t>
            </a:r>
            <a:r>
              <a:rPr lang="es-ES" sz="2200" spc="-20" dirty="0">
                <a:effectLst/>
                <a:latin typeface="Arial MT"/>
                <a:ea typeface="Arial MT"/>
                <a:cs typeface="Arial MT"/>
              </a:rPr>
              <a:t> </a:t>
            </a:r>
            <a:r>
              <a:rPr lang="es-ES" sz="2200" dirty="0">
                <a:effectLst/>
                <a:latin typeface="Arial MT"/>
                <a:ea typeface="Arial MT"/>
                <a:cs typeface="Arial MT"/>
              </a:rPr>
              <a:t>la</a:t>
            </a:r>
            <a:r>
              <a:rPr lang="es-ES" sz="2200" spc="-25" dirty="0">
                <a:effectLst/>
                <a:latin typeface="Arial MT"/>
                <a:ea typeface="Arial MT"/>
                <a:cs typeface="Arial MT"/>
              </a:rPr>
              <a:t> </a:t>
            </a:r>
            <a:r>
              <a:rPr lang="es-ES" sz="2200" dirty="0">
                <a:effectLst/>
                <a:latin typeface="Arial MT"/>
                <a:ea typeface="Arial MT"/>
                <a:cs typeface="Arial MT"/>
              </a:rPr>
              <a:t>independencia</a:t>
            </a:r>
            <a:r>
              <a:rPr lang="es-ES" sz="2200" spc="-5" dirty="0">
                <a:effectLst/>
                <a:latin typeface="Arial MT"/>
                <a:ea typeface="Arial MT"/>
                <a:cs typeface="Arial MT"/>
              </a:rPr>
              <a:t> </a:t>
            </a:r>
            <a:r>
              <a:rPr lang="es-ES" sz="2200" dirty="0">
                <a:effectLst/>
                <a:latin typeface="Arial MT"/>
                <a:ea typeface="Arial MT"/>
                <a:cs typeface="Arial MT"/>
              </a:rPr>
              <a:t>y</a:t>
            </a:r>
            <a:r>
              <a:rPr lang="es-ES" sz="2200" spc="-40" dirty="0">
                <a:effectLst/>
                <a:latin typeface="Arial MT"/>
                <a:ea typeface="Arial MT"/>
                <a:cs typeface="Arial MT"/>
              </a:rPr>
              <a:t> </a:t>
            </a:r>
            <a:r>
              <a:rPr lang="es-ES" sz="2200" dirty="0">
                <a:effectLst/>
                <a:latin typeface="Arial MT"/>
                <a:ea typeface="Arial MT"/>
                <a:cs typeface="Arial MT"/>
              </a:rPr>
              <a:t>separación</a:t>
            </a:r>
            <a:r>
              <a:rPr lang="es-ES" sz="2200" spc="-25" dirty="0">
                <a:effectLst/>
                <a:latin typeface="Arial MT"/>
                <a:ea typeface="Arial MT"/>
                <a:cs typeface="Arial MT"/>
              </a:rPr>
              <a:t> </a:t>
            </a:r>
            <a:r>
              <a:rPr lang="es-ES" sz="2200" dirty="0">
                <a:effectLst/>
                <a:latin typeface="Arial MT"/>
                <a:ea typeface="Arial MT"/>
                <a:cs typeface="Arial MT"/>
              </a:rPr>
              <a:t>de</a:t>
            </a:r>
            <a:r>
              <a:rPr lang="es-ES" sz="2200" spc="-25" dirty="0">
                <a:effectLst/>
                <a:latin typeface="Arial MT"/>
                <a:ea typeface="Arial MT"/>
                <a:cs typeface="Arial MT"/>
              </a:rPr>
              <a:t> </a:t>
            </a:r>
            <a:r>
              <a:rPr lang="es-ES" sz="2200" dirty="0">
                <a:effectLst/>
                <a:latin typeface="Arial MT"/>
                <a:ea typeface="Arial MT"/>
                <a:cs typeface="Arial MT"/>
              </a:rPr>
              <a:t>funciones</a:t>
            </a:r>
            <a:r>
              <a:rPr lang="es-ES" sz="2200" spc="-15" dirty="0">
                <a:effectLst/>
                <a:latin typeface="Arial MT"/>
                <a:ea typeface="Arial MT"/>
                <a:cs typeface="Arial MT"/>
              </a:rPr>
              <a:t> </a:t>
            </a:r>
            <a:r>
              <a:rPr lang="es-ES" sz="2200" dirty="0">
                <a:effectLst/>
                <a:latin typeface="Arial MT"/>
                <a:ea typeface="Arial MT"/>
                <a:cs typeface="Arial MT"/>
              </a:rPr>
              <a:t>entre</a:t>
            </a:r>
            <a:r>
              <a:rPr lang="es-ES" sz="2200" spc="-25" dirty="0">
                <a:effectLst/>
                <a:latin typeface="Arial MT"/>
                <a:ea typeface="Arial MT"/>
                <a:cs typeface="Arial MT"/>
              </a:rPr>
              <a:t> </a:t>
            </a:r>
            <a:r>
              <a:rPr lang="es-ES" sz="2200" dirty="0">
                <a:effectLst/>
                <a:latin typeface="Arial MT"/>
                <a:ea typeface="Arial MT"/>
                <a:cs typeface="Arial MT"/>
              </a:rPr>
              <a:t>el</a:t>
            </a:r>
            <a:r>
              <a:rPr lang="es-ES" sz="2200" spc="-30" dirty="0">
                <a:effectLst/>
                <a:latin typeface="Arial MT"/>
                <a:ea typeface="Arial MT"/>
                <a:cs typeface="Arial MT"/>
              </a:rPr>
              <a:t> </a:t>
            </a:r>
            <a:r>
              <a:rPr lang="es-ES" sz="2200" dirty="0">
                <a:effectLst/>
                <a:latin typeface="Arial MT"/>
                <a:ea typeface="Arial MT"/>
                <a:cs typeface="Arial MT"/>
              </a:rPr>
              <a:t>rol de supervisor/inspector y residente de obra.</a:t>
            </a:r>
            <a:endParaRPr lang="es-PE" sz="2200" dirty="0">
              <a:effectLst/>
              <a:latin typeface="Arial MT"/>
              <a:ea typeface="Arial MT"/>
              <a:cs typeface="Arial MT"/>
            </a:endParaRPr>
          </a:p>
          <a:p>
            <a:pPr marL="400050" indent="-400050" algn="just">
              <a:buAutoNum type="romanLcPeriod"/>
            </a:pPr>
            <a:endParaRPr lang="es-PE" sz="2400" spc="0" dirty="0">
              <a:effectLst/>
              <a:latin typeface="Arial MT"/>
              <a:ea typeface="Arial" panose="020B0604020202020204" pitchFamily="34" charset="0"/>
              <a:cs typeface="Arial MT"/>
            </a:endParaRPr>
          </a:p>
          <a:p>
            <a:br>
              <a:rPr lang="es-ES" sz="2400" dirty="0">
                <a:effectLst/>
                <a:highlight>
                  <a:srgbClr val="FFFF00"/>
                </a:highlight>
                <a:latin typeface="Arial MT"/>
                <a:ea typeface="Arial MT"/>
                <a:cs typeface="Arial MT"/>
              </a:rPr>
            </a:br>
            <a:endParaRPr lang="es-ES" sz="2400" dirty="0"/>
          </a:p>
          <a:p>
            <a:pPr marL="400050" indent="-400050" algn="just">
              <a:buAutoNum type="romanLcPeriod"/>
            </a:pPr>
            <a:endParaRPr lang="es-PE" dirty="0"/>
          </a:p>
        </p:txBody>
      </p:sp>
      <p:sp>
        <p:nvSpPr>
          <p:cNvPr id="8" name="CuadroTexto 7">
            <a:extLst>
              <a:ext uri="{FF2B5EF4-FFF2-40B4-BE49-F238E27FC236}">
                <a16:creationId xmlns:a16="http://schemas.microsoft.com/office/drawing/2014/main" id="{6C13303F-2255-48C0-8FD8-FAFE9598FA70}"/>
              </a:ext>
            </a:extLst>
          </p:cNvPr>
          <p:cNvSpPr txBox="1"/>
          <p:nvPr/>
        </p:nvSpPr>
        <p:spPr>
          <a:xfrm>
            <a:off x="1023423" y="154745"/>
            <a:ext cx="9879039" cy="461665"/>
          </a:xfrm>
          <a:prstGeom prst="rect">
            <a:avLst/>
          </a:prstGeom>
          <a:noFill/>
        </p:spPr>
        <p:txBody>
          <a:bodyPr wrap="square">
            <a:spAutoFit/>
          </a:bodyPr>
          <a:lstStyle/>
          <a:p>
            <a:pPr lvl="2">
              <a:spcBef>
                <a:spcPts val="5"/>
              </a:spcBef>
              <a:spcAft>
                <a:spcPts val="0"/>
              </a:spcAft>
              <a:buSzPts val="1000"/>
              <a:tabLst>
                <a:tab pos="549275" algn="l"/>
              </a:tabLst>
            </a:pPr>
            <a:r>
              <a:rPr lang="es-ES" sz="2400" b="1" spc="-10" dirty="0">
                <a:effectLst/>
                <a:latin typeface="Arial" panose="020B0604020202020204" pitchFamily="34" charset="0"/>
                <a:ea typeface="Arial" panose="020B0604020202020204" pitchFamily="34" charset="0"/>
                <a:cs typeface="Arial MT"/>
              </a:rPr>
              <a:t>6.1.2. </a:t>
            </a:r>
            <a:r>
              <a:rPr lang="es-ES" sz="2400" b="1" spc="-40" dirty="0">
                <a:effectLst/>
                <a:latin typeface="Arial" panose="020B0604020202020204" pitchFamily="34" charset="0"/>
                <a:ea typeface="Arial" panose="020B0604020202020204" pitchFamily="34" charset="0"/>
                <a:cs typeface="Arial MT"/>
              </a:rPr>
              <a:t> </a:t>
            </a:r>
            <a:r>
              <a:rPr lang="es-ES" sz="2400" b="1" spc="-10" dirty="0">
                <a:effectLst/>
                <a:latin typeface="Arial" panose="020B0604020202020204" pitchFamily="34" charset="0"/>
                <a:ea typeface="Arial" panose="020B0604020202020204" pitchFamily="34" charset="0"/>
                <a:cs typeface="Arial MT"/>
              </a:rPr>
              <a:t>de</a:t>
            </a:r>
            <a:r>
              <a:rPr lang="es-ES" sz="2400" b="1" spc="-40" dirty="0">
                <a:effectLst/>
                <a:latin typeface="Arial" panose="020B0604020202020204" pitchFamily="34" charset="0"/>
                <a:ea typeface="Arial" panose="020B0604020202020204" pitchFamily="34" charset="0"/>
                <a:cs typeface="Arial MT"/>
              </a:rPr>
              <a:t> </a:t>
            </a:r>
            <a:r>
              <a:rPr lang="es-ES" sz="2400" b="1" spc="-10" dirty="0">
                <a:effectLst/>
                <a:latin typeface="Arial" panose="020B0604020202020204" pitchFamily="34" charset="0"/>
                <a:ea typeface="Arial" panose="020B0604020202020204" pitchFamily="34" charset="0"/>
                <a:cs typeface="Arial MT"/>
              </a:rPr>
              <a:t>Obras</a:t>
            </a:r>
            <a:r>
              <a:rPr lang="es-ES" sz="2400" b="1" spc="-40" dirty="0">
                <a:effectLst/>
                <a:latin typeface="Arial" panose="020B0604020202020204" pitchFamily="34" charset="0"/>
                <a:ea typeface="Arial" panose="020B0604020202020204" pitchFamily="34" charset="0"/>
                <a:cs typeface="Arial MT"/>
              </a:rPr>
              <a:t> </a:t>
            </a:r>
            <a:r>
              <a:rPr lang="es-ES" sz="2400" b="1" spc="-10" dirty="0">
                <a:effectLst/>
                <a:latin typeface="Arial" panose="020B0604020202020204" pitchFamily="34" charset="0"/>
                <a:ea typeface="Arial" panose="020B0604020202020204" pitchFamily="34" charset="0"/>
                <a:cs typeface="Arial MT"/>
              </a:rPr>
              <a:t>por</a:t>
            </a:r>
            <a:r>
              <a:rPr lang="es-ES" sz="2400" b="1" spc="-15" dirty="0">
                <a:effectLst/>
                <a:latin typeface="Arial" panose="020B0604020202020204" pitchFamily="34" charset="0"/>
                <a:ea typeface="Arial" panose="020B0604020202020204" pitchFamily="34" charset="0"/>
                <a:cs typeface="Arial MT"/>
              </a:rPr>
              <a:t> </a:t>
            </a:r>
            <a:r>
              <a:rPr lang="es-ES" sz="2400" b="1" spc="-10" dirty="0">
                <a:effectLst/>
                <a:latin typeface="Arial" panose="020B0604020202020204" pitchFamily="34" charset="0"/>
                <a:ea typeface="Arial" panose="020B0604020202020204" pitchFamily="34" charset="0"/>
                <a:cs typeface="Arial MT"/>
              </a:rPr>
              <a:t>Administración</a:t>
            </a:r>
            <a:r>
              <a:rPr lang="es-ES" sz="2400" b="1" spc="-35" dirty="0">
                <a:effectLst/>
                <a:latin typeface="Arial" panose="020B0604020202020204" pitchFamily="34" charset="0"/>
                <a:ea typeface="Arial" panose="020B0604020202020204" pitchFamily="34" charset="0"/>
                <a:cs typeface="Arial MT"/>
              </a:rPr>
              <a:t> </a:t>
            </a:r>
            <a:r>
              <a:rPr lang="es-ES" sz="2400" b="1" spc="-10" dirty="0">
                <a:effectLst/>
                <a:latin typeface="Arial" panose="020B0604020202020204" pitchFamily="34" charset="0"/>
                <a:ea typeface="Arial" panose="020B0604020202020204" pitchFamily="34" charset="0"/>
                <a:cs typeface="Arial MT"/>
              </a:rPr>
              <a:t>Directa</a:t>
            </a:r>
            <a:r>
              <a:rPr lang="es-ES" sz="2400" b="1" spc="-35" dirty="0">
                <a:effectLst/>
                <a:latin typeface="Arial" panose="020B0604020202020204" pitchFamily="34" charset="0"/>
                <a:ea typeface="Arial" panose="020B0604020202020204" pitchFamily="34" charset="0"/>
                <a:cs typeface="Arial MT"/>
              </a:rPr>
              <a:t> </a:t>
            </a:r>
            <a:r>
              <a:rPr lang="es-ES" sz="2400" b="1" spc="-20" dirty="0">
                <a:effectLst/>
                <a:latin typeface="Arial" panose="020B0604020202020204" pitchFamily="34" charset="0"/>
                <a:ea typeface="Arial" panose="020B0604020202020204" pitchFamily="34" charset="0"/>
                <a:cs typeface="Arial MT"/>
              </a:rPr>
              <a:t>(OAD)  - Directriz</a:t>
            </a:r>
            <a:endParaRPr lang="es-PE" sz="3200" spc="-10" dirty="0">
              <a:effectLst/>
              <a:latin typeface="Arial MT"/>
              <a:ea typeface="Arial" panose="020B0604020202020204" pitchFamily="34" charset="0"/>
              <a:cs typeface="Arial MT"/>
            </a:endParaRPr>
          </a:p>
        </p:txBody>
      </p:sp>
    </p:spTree>
    <p:extLst>
      <p:ext uri="{BB962C8B-B14F-4D97-AF65-F5344CB8AC3E}">
        <p14:creationId xmlns:p14="http://schemas.microsoft.com/office/powerpoint/2010/main" val="1699916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FED42D-9A75-4235-8FB8-3F5EEEC0D583}"/>
              </a:ext>
            </a:extLst>
          </p:cNvPr>
          <p:cNvSpPr>
            <a:spLocks noGrp="1"/>
          </p:cNvSpPr>
          <p:nvPr>
            <p:ph type="title"/>
          </p:nvPr>
        </p:nvSpPr>
        <p:spPr>
          <a:xfrm>
            <a:off x="2775585" y="289648"/>
            <a:ext cx="6640829" cy="430887"/>
          </a:xfrm>
        </p:spPr>
        <p:txBody>
          <a:bodyPr/>
          <a:lstStyle/>
          <a:p>
            <a:pPr algn="ctr"/>
            <a:r>
              <a:rPr lang="es-PE" sz="2800" dirty="0"/>
              <a:t>Funciones de la OAD</a:t>
            </a:r>
          </a:p>
        </p:txBody>
      </p:sp>
      <p:graphicFrame>
        <p:nvGraphicFramePr>
          <p:cNvPr id="3" name="Diagrama 2">
            <a:extLst>
              <a:ext uri="{FF2B5EF4-FFF2-40B4-BE49-F238E27FC236}">
                <a16:creationId xmlns:a16="http://schemas.microsoft.com/office/drawing/2014/main" id="{893DB780-1E71-4E36-AEA4-2E6D83F69E3F}"/>
              </a:ext>
            </a:extLst>
          </p:cNvPr>
          <p:cNvGraphicFramePr/>
          <p:nvPr>
            <p:extLst>
              <p:ext uri="{D42A27DB-BD31-4B8C-83A1-F6EECF244321}">
                <p14:modId xmlns:p14="http://schemas.microsoft.com/office/powerpoint/2010/main" val="2210139081"/>
              </p:ext>
            </p:extLst>
          </p:nvPr>
        </p:nvGraphicFramePr>
        <p:xfrm>
          <a:off x="2456070" y="1110605"/>
          <a:ext cx="9404626" cy="574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6378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FED42D-9A75-4235-8FB8-3F5EEEC0D583}"/>
              </a:ext>
            </a:extLst>
          </p:cNvPr>
          <p:cNvSpPr>
            <a:spLocks noGrp="1"/>
          </p:cNvSpPr>
          <p:nvPr>
            <p:ph type="title"/>
          </p:nvPr>
        </p:nvSpPr>
        <p:spPr>
          <a:xfrm>
            <a:off x="1550504" y="289648"/>
            <a:ext cx="8401879" cy="430887"/>
          </a:xfrm>
        </p:spPr>
        <p:txBody>
          <a:bodyPr/>
          <a:lstStyle/>
          <a:p>
            <a:pPr algn="ctr"/>
            <a:r>
              <a:rPr lang="es-PE" sz="2800" dirty="0"/>
              <a:t>Funciones de la OAD (</a:t>
            </a:r>
            <a:r>
              <a:rPr lang="es-PE" sz="2800" dirty="0">
                <a:solidFill>
                  <a:srgbClr val="FF0000"/>
                </a:solidFill>
              </a:rPr>
              <a:t>Trabajar Directivas internas</a:t>
            </a:r>
            <a:r>
              <a:rPr lang="es-PE" sz="2800" dirty="0"/>
              <a:t>)</a:t>
            </a:r>
          </a:p>
        </p:txBody>
      </p:sp>
      <p:graphicFrame>
        <p:nvGraphicFramePr>
          <p:cNvPr id="3" name="Diagrama 2">
            <a:extLst>
              <a:ext uri="{FF2B5EF4-FFF2-40B4-BE49-F238E27FC236}">
                <a16:creationId xmlns:a16="http://schemas.microsoft.com/office/drawing/2014/main" id="{893DB780-1E71-4E36-AEA4-2E6D83F69E3F}"/>
              </a:ext>
            </a:extLst>
          </p:cNvPr>
          <p:cNvGraphicFramePr/>
          <p:nvPr>
            <p:extLst>
              <p:ext uri="{D42A27DB-BD31-4B8C-83A1-F6EECF244321}">
                <p14:modId xmlns:p14="http://schemas.microsoft.com/office/powerpoint/2010/main" val="215710129"/>
              </p:ext>
            </p:extLst>
          </p:nvPr>
        </p:nvGraphicFramePr>
        <p:xfrm>
          <a:off x="1392702" y="720535"/>
          <a:ext cx="10467994" cy="6137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257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61FFAE-07E7-4B98-A8CD-0EEF7FD7DB79}"/>
              </a:ext>
            </a:extLst>
          </p:cNvPr>
          <p:cNvSpPr>
            <a:spLocks noGrp="1"/>
          </p:cNvSpPr>
          <p:nvPr>
            <p:ph type="title"/>
          </p:nvPr>
        </p:nvSpPr>
        <p:spPr>
          <a:xfrm>
            <a:off x="838200" y="139838"/>
            <a:ext cx="10515600" cy="999849"/>
          </a:xfrm>
        </p:spPr>
        <p:txBody>
          <a:bodyPr>
            <a:normAutofit fontScale="90000"/>
          </a:bodyPr>
          <a:lstStyle/>
          <a:p>
            <a:pPr algn="ctr"/>
            <a:r>
              <a:rPr lang="es-PE" dirty="0"/>
              <a:t>Otras funciones</a:t>
            </a:r>
            <a:br>
              <a:rPr lang="es-PE" dirty="0"/>
            </a:br>
            <a:r>
              <a:rPr lang="es-PE" sz="2000" dirty="0"/>
              <a:t>6.3. Expediente de Obra: </a:t>
            </a:r>
            <a:r>
              <a:rPr lang="es-ES" sz="1800" dirty="0"/>
              <a:t>Las entidades deben llevar un expediente o </a:t>
            </a:r>
            <a:r>
              <a:rPr lang="es-ES" sz="1800" b="1" dirty="0">
                <a:solidFill>
                  <a:srgbClr val="FF0000"/>
                </a:solidFill>
              </a:rPr>
              <a:t>registro documentado</a:t>
            </a:r>
            <a:r>
              <a:rPr lang="es-ES" sz="1800" dirty="0"/>
              <a:t>, en el cual consten </a:t>
            </a:r>
            <a:r>
              <a:rPr lang="es-ES" sz="1800" b="1" dirty="0"/>
              <a:t>todas las actuaciones relacionadas con el proceso de cada obra ejecutada por administración directa</a:t>
            </a:r>
            <a:r>
              <a:rPr lang="es-ES" sz="1800" dirty="0"/>
              <a:t>, el mismo que debe estar digitalizado y resguardado por la OAD. </a:t>
            </a:r>
            <a:r>
              <a:rPr lang="es-ES" sz="1800" b="1" dirty="0"/>
              <a:t>Anexo 3</a:t>
            </a:r>
            <a:endParaRPr lang="es-PE" b="1" dirty="0"/>
          </a:p>
        </p:txBody>
      </p:sp>
      <p:graphicFrame>
        <p:nvGraphicFramePr>
          <p:cNvPr id="5" name="Diagrama 4">
            <a:extLst>
              <a:ext uri="{FF2B5EF4-FFF2-40B4-BE49-F238E27FC236}">
                <a16:creationId xmlns:a16="http://schemas.microsoft.com/office/drawing/2014/main" id="{89749C3F-0C87-4165-A390-F7AFEE9CD3EC}"/>
              </a:ext>
            </a:extLst>
          </p:cNvPr>
          <p:cNvGraphicFramePr/>
          <p:nvPr>
            <p:extLst>
              <p:ext uri="{D42A27DB-BD31-4B8C-83A1-F6EECF244321}">
                <p14:modId xmlns:p14="http://schemas.microsoft.com/office/powerpoint/2010/main" val="2732035666"/>
              </p:ext>
            </p:extLst>
          </p:nvPr>
        </p:nvGraphicFramePr>
        <p:xfrm>
          <a:off x="662609" y="1690688"/>
          <a:ext cx="1133060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9822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Marcador de contenido 5">
            <a:extLst>
              <a:ext uri="{FF2B5EF4-FFF2-40B4-BE49-F238E27FC236}">
                <a16:creationId xmlns:a16="http://schemas.microsoft.com/office/drawing/2014/main" id="{1CCBC15F-637F-4013-B076-E9DEE22DC199}"/>
              </a:ext>
            </a:extLst>
          </p:cNvPr>
          <p:cNvSpPr txBox="1">
            <a:spLocks/>
          </p:cNvSpPr>
          <p:nvPr/>
        </p:nvSpPr>
        <p:spPr>
          <a:xfrm>
            <a:off x="565465" y="1050004"/>
            <a:ext cx="11516139" cy="58079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s-PE" sz="2000" dirty="0">
              <a:solidFill>
                <a:srgbClr val="002060"/>
              </a:solidFill>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latin typeface="Arial" panose="020B0604020202020204" pitchFamily="34" charset="0"/>
              <a:cs typeface="Arial" panose="020B0604020202020204" pitchFamily="34" charset="0"/>
            </a:endParaRPr>
          </a:p>
          <a:p>
            <a:endParaRPr lang="es-PE" b="1" dirty="0"/>
          </a:p>
        </p:txBody>
      </p:sp>
      <p:sp>
        <p:nvSpPr>
          <p:cNvPr id="6" name="CuadroTexto 5">
            <a:extLst>
              <a:ext uri="{FF2B5EF4-FFF2-40B4-BE49-F238E27FC236}">
                <a16:creationId xmlns:a16="http://schemas.microsoft.com/office/drawing/2014/main" id="{8776F3A2-B11C-4AD3-8388-2A21AFBAD196}"/>
              </a:ext>
            </a:extLst>
          </p:cNvPr>
          <p:cNvSpPr txBox="1"/>
          <p:nvPr/>
        </p:nvSpPr>
        <p:spPr>
          <a:xfrm>
            <a:off x="565465" y="1094420"/>
            <a:ext cx="11061070" cy="954107"/>
          </a:xfrm>
          <a:prstGeom prst="rect">
            <a:avLst/>
          </a:prstGeom>
          <a:noFill/>
        </p:spPr>
        <p:txBody>
          <a:bodyPr wrap="square">
            <a:spAutoFit/>
          </a:bodyPr>
          <a:lstStyle/>
          <a:p>
            <a:pPr marL="180975" lvl="0" algn="ctr"/>
            <a:r>
              <a:rPr lang="es-PE" sz="2800" b="1" dirty="0">
                <a:latin typeface="Arial" panose="020B0604020202020204" pitchFamily="34" charset="0"/>
                <a:cs typeface="Arial" panose="020B0604020202020204" pitchFamily="34" charset="0"/>
              </a:rPr>
              <a:t>Tema 2:</a:t>
            </a:r>
          </a:p>
          <a:p>
            <a:pPr marL="180975" algn="ctr"/>
            <a:r>
              <a:rPr lang="es-PE" sz="2800" b="1" dirty="0">
                <a:latin typeface="Arial" panose="020B0604020202020204" pitchFamily="34" charset="0"/>
                <a:cs typeface="Arial" panose="020B0604020202020204" pitchFamily="34" charset="0"/>
              </a:rPr>
              <a:t>Actuaciones para el inicio de obra y el plan de adquisiciones</a:t>
            </a:r>
          </a:p>
        </p:txBody>
      </p:sp>
    </p:spTree>
    <p:extLst>
      <p:ext uri="{BB962C8B-B14F-4D97-AF65-F5344CB8AC3E}">
        <p14:creationId xmlns:p14="http://schemas.microsoft.com/office/powerpoint/2010/main" val="1421227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532700-E2A8-4DC6-9FD9-DFBC2A020079}"/>
              </a:ext>
            </a:extLst>
          </p:cNvPr>
          <p:cNvSpPr>
            <a:spLocks noGrp="1"/>
          </p:cNvSpPr>
          <p:nvPr>
            <p:ph type="title"/>
          </p:nvPr>
        </p:nvSpPr>
        <p:spPr>
          <a:xfrm>
            <a:off x="622852" y="567944"/>
            <a:ext cx="10946295" cy="430887"/>
          </a:xfrm>
        </p:spPr>
        <p:txBody>
          <a:bodyPr>
            <a:normAutofit fontScale="90000"/>
          </a:bodyPr>
          <a:lstStyle/>
          <a:p>
            <a:pPr marL="457200" indent="-457200">
              <a:buFont typeface="Arial" panose="020B0604020202020204" pitchFamily="34" charset="0"/>
              <a:buChar char="•"/>
            </a:pPr>
            <a:r>
              <a:rPr lang="es-ES" sz="2800" dirty="0"/>
              <a:t>7.1.1.Requisitos para la ejecución de obras por administración directa</a:t>
            </a:r>
            <a:endParaRPr lang="es-PE" sz="2800" dirty="0"/>
          </a:p>
        </p:txBody>
      </p:sp>
      <p:sp>
        <p:nvSpPr>
          <p:cNvPr id="4" name="CuadroTexto 3">
            <a:extLst>
              <a:ext uri="{FF2B5EF4-FFF2-40B4-BE49-F238E27FC236}">
                <a16:creationId xmlns:a16="http://schemas.microsoft.com/office/drawing/2014/main" id="{7431A8D1-868E-4959-A9A9-0A6F9F6803D5}"/>
              </a:ext>
            </a:extLst>
          </p:cNvPr>
          <p:cNvSpPr txBox="1"/>
          <p:nvPr/>
        </p:nvSpPr>
        <p:spPr>
          <a:xfrm>
            <a:off x="516834" y="1268614"/>
            <a:ext cx="10946295" cy="5355312"/>
          </a:xfrm>
          <a:prstGeom prst="rect">
            <a:avLst/>
          </a:prstGeom>
          <a:noFill/>
          <a:ln>
            <a:solidFill>
              <a:srgbClr val="0070C0"/>
            </a:solidFill>
          </a:ln>
        </p:spPr>
        <p:txBody>
          <a:bodyPr wrap="square">
            <a:spAutoFit/>
          </a:bodyPr>
          <a:lstStyle/>
          <a:p>
            <a:pPr marL="342900" indent="-342900" algn="just">
              <a:buAutoNum type="alphaLcParenR"/>
            </a:pPr>
            <a:r>
              <a:rPr lang="es-ES" dirty="0"/>
              <a:t>Debe responder a las prioridades establecidas en los Planes de Desarrollo local, regional y nacional; teniendo en cuenta la disponibilidad de los recursos e instrumentos físico, técnicos y económicos requeridos para tal fin.</a:t>
            </a:r>
          </a:p>
          <a:p>
            <a:pPr marL="342900" indent="-342900" algn="just">
              <a:buAutoNum type="alphaLcParenR"/>
            </a:pPr>
            <a:endParaRPr lang="es-ES" dirty="0"/>
          </a:p>
          <a:p>
            <a:pPr marL="342900" indent="-342900" algn="just">
              <a:buAutoNum type="alphaLcParenR"/>
            </a:pPr>
            <a:r>
              <a:rPr lang="es-ES" dirty="0"/>
              <a:t>Debe contar con viabilidad o aprobación en el marco del SNPMGI, para las entidades sujetas al referido Sistema Administrativo. </a:t>
            </a:r>
          </a:p>
          <a:p>
            <a:pPr marL="342900" indent="-342900" algn="just">
              <a:buAutoNum type="alphaLcParenR"/>
            </a:pPr>
            <a:endParaRPr lang="es-ES" dirty="0"/>
          </a:p>
          <a:p>
            <a:pPr marL="342900" indent="-342900" algn="just">
              <a:buAutoNum type="alphaLcParenR"/>
            </a:pPr>
            <a:r>
              <a:rPr lang="es-ES" dirty="0"/>
              <a:t>El expediente técnico debe estar aprobado por la instancia correspondiente de la entidad.</a:t>
            </a:r>
          </a:p>
          <a:p>
            <a:pPr marL="342900" indent="-342900" algn="just">
              <a:buAutoNum type="alphaLcParenR"/>
            </a:pPr>
            <a:endParaRPr lang="es-ES" dirty="0"/>
          </a:p>
          <a:p>
            <a:pPr marL="342900" indent="-342900" algn="just">
              <a:buAutoNum type="alphaLcParenR"/>
            </a:pPr>
            <a:r>
              <a:rPr lang="es-ES" dirty="0"/>
              <a:t>Se contará con los profesionales, los técnicos y el personal administrativo necesario para la ejecución de la obra, con los requerimientos, participación y perfiles definidos en el expediente técnico , los cuales son contratados bajo el régimen laboral, contractual o de intermediación que corresponda, los que deban estar disponibles de acuerdo al personal profesional y técnico no participan en más de una (1) obra, excepto cuando en el expediente técnico se haya establecido una participación menor o igual al cincuenta por ciento (50%).</a:t>
            </a:r>
          </a:p>
          <a:p>
            <a:pPr marL="342900" indent="-342900">
              <a:buAutoNum type="alphaLcParenR"/>
            </a:pPr>
            <a:endParaRPr lang="es-ES" dirty="0"/>
          </a:p>
          <a:p>
            <a:pPr marL="342900" indent="-342900" algn="just">
              <a:buAutoNum type="alphaLcParenR"/>
            </a:pPr>
            <a:r>
              <a:rPr lang="es-ES" b="1" dirty="0">
                <a:solidFill>
                  <a:srgbClr val="FF0000"/>
                </a:solidFill>
              </a:rPr>
              <a:t>Tener la propiedad, compromiso de alquiler emitido por tercero </a:t>
            </a:r>
            <a:r>
              <a:rPr lang="es-ES" dirty="0"/>
              <a:t>(</a:t>
            </a:r>
            <a:r>
              <a:rPr lang="es-ES" b="1" dirty="0">
                <a:solidFill>
                  <a:srgbClr val="FF0000"/>
                </a:solidFill>
              </a:rPr>
              <a:t>para adquisiciones menores a 8 UIT</a:t>
            </a:r>
            <a:r>
              <a:rPr lang="es-ES" dirty="0"/>
              <a:t>) u otras formas de uso permitidas por la normativa aplicable, para el caso de los equipos y maquinaria establecidos en el expediente técnico, los cuales deben estar en estado operativo, conforme a las cantidades requeridas por la complejidad y características de la obra y con la disponibilidad según el calendario de requerimiento de equipos y maquinaria. Los documentos de propiedad o uso </a:t>
            </a:r>
            <a:r>
              <a:rPr lang="es-ES" b="1" dirty="0">
                <a:solidFill>
                  <a:srgbClr val="FF0000"/>
                </a:solidFill>
              </a:rPr>
              <a:t>deben cumplir con los requisitos establecidos en el Anexo 4</a:t>
            </a:r>
            <a:r>
              <a:rPr lang="es-ES" b="1" dirty="0"/>
              <a:t>.</a:t>
            </a:r>
            <a:endParaRPr lang="es-PE" b="1" dirty="0"/>
          </a:p>
        </p:txBody>
      </p:sp>
    </p:spTree>
    <p:extLst>
      <p:ext uri="{BB962C8B-B14F-4D97-AF65-F5344CB8AC3E}">
        <p14:creationId xmlns:p14="http://schemas.microsoft.com/office/powerpoint/2010/main" val="1539030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532700-E2A8-4DC6-9FD9-DFBC2A020079}"/>
              </a:ext>
            </a:extLst>
          </p:cNvPr>
          <p:cNvSpPr>
            <a:spLocks noGrp="1"/>
          </p:cNvSpPr>
          <p:nvPr>
            <p:ph type="title"/>
          </p:nvPr>
        </p:nvSpPr>
        <p:spPr>
          <a:xfrm>
            <a:off x="622852" y="567944"/>
            <a:ext cx="10946295" cy="430887"/>
          </a:xfrm>
        </p:spPr>
        <p:txBody>
          <a:bodyPr>
            <a:normAutofit fontScale="90000"/>
          </a:bodyPr>
          <a:lstStyle/>
          <a:p>
            <a:pPr marL="457200" indent="-457200">
              <a:buFont typeface="Arial" panose="020B0604020202020204" pitchFamily="34" charset="0"/>
              <a:buChar char="•"/>
            </a:pPr>
            <a:r>
              <a:rPr lang="es-ES" sz="2800" dirty="0"/>
              <a:t> 7.1.1.Requisitos para la ejecución de obras por administración directa</a:t>
            </a:r>
            <a:endParaRPr lang="es-PE" sz="2800" dirty="0"/>
          </a:p>
        </p:txBody>
      </p:sp>
      <p:sp>
        <p:nvSpPr>
          <p:cNvPr id="4" name="CuadroTexto 3">
            <a:extLst>
              <a:ext uri="{FF2B5EF4-FFF2-40B4-BE49-F238E27FC236}">
                <a16:creationId xmlns:a16="http://schemas.microsoft.com/office/drawing/2014/main" id="{7431A8D1-868E-4959-A9A9-0A6F9F6803D5}"/>
              </a:ext>
            </a:extLst>
          </p:cNvPr>
          <p:cNvSpPr txBox="1"/>
          <p:nvPr/>
        </p:nvSpPr>
        <p:spPr>
          <a:xfrm>
            <a:off x="622851" y="1719187"/>
            <a:ext cx="10946295" cy="4247317"/>
          </a:xfrm>
          <a:prstGeom prst="rect">
            <a:avLst/>
          </a:prstGeom>
          <a:noFill/>
          <a:ln>
            <a:solidFill>
              <a:srgbClr val="0070C0"/>
            </a:solidFill>
          </a:ln>
        </p:spPr>
        <p:txBody>
          <a:bodyPr wrap="square">
            <a:spAutoFit/>
          </a:bodyPr>
          <a:lstStyle/>
          <a:p>
            <a:pPr algn="just"/>
            <a:r>
              <a:rPr lang="es-ES" dirty="0"/>
              <a:t>f) </a:t>
            </a:r>
            <a:r>
              <a:rPr lang="es-ES" b="1" dirty="0"/>
              <a:t>Tener disponibilidad y libre acceso al terreno donde se ejecutará las obras</a:t>
            </a:r>
            <a:r>
              <a:rPr lang="es-ES" dirty="0"/>
              <a:t>, paso o permiso de servidumbre, así como la autorización de acceso y </a:t>
            </a:r>
            <a:r>
              <a:rPr lang="es-ES" b="1" dirty="0">
                <a:solidFill>
                  <a:srgbClr val="FF0000"/>
                </a:solidFill>
              </a:rPr>
              <a:t>licencias para la explotación de las canteras de provisión de materiales </a:t>
            </a:r>
            <a:r>
              <a:rPr lang="es-ES" dirty="0"/>
              <a:t>en las cantidades requeridas para la obra, los mismos que deben tener adjuntos los planos de ubicación georreferenciados de la cantera y de la zona de eliminación de materiales excedentes. </a:t>
            </a:r>
            <a:r>
              <a:rPr lang="es-ES" b="1" dirty="0"/>
              <a:t>Los documentos de sustento deben cumplir los requisitos establecidos en el Anexo 5 </a:t>
            </a:r>
            <a:r>
              <a:rPr lang="es-ES" dirty="0"/>
              <a:t>de la presente directiva.</a:t>
            </a:r>
          </a:p>
          <a:p>
            <a:pPr algn="just"/>
            <a:endParaRPr lang="es-ES" dirty="0"/>
          </a:p>
          <a:p>
            <a:pPr algn="just"/>
            <a:r>
              <a:rPr lang="es-ES" dirty="0"/>
              <a:t> g) </a:t>
            </a:r>
            <a:r>
              <a:rPr lang="es-ES" b="1" dirty="0"/>
              <a:t>Contar con las licencias, permisos y autorizaciones, entre otras, necesarias para la ejecución de la obra</a:t>
            </a:r>
            <a:r>
              <a:rPr lang="es-ES" dirty="0"/>
              <a:t>. </a:t>
            </a:r>
            <a:r>
              <a:rPr lang="es-ES" b="1" dirty="0"/>
              <a:t>En el Anexo 6</a:t>
            </a:r>
            <a:r>
              <a:rPr lang="es-ES" dirty="0"/>
              <a:t> de la presente directiva se presenta un listado referencial de las mismas.</a:t>
            </a:r>
          </a:p>
          <a:p>
            <a:pPr algn="just"/>
            <a:endParaRPr lang="es-ES" dirty="0"/>
          </a:p>
          <a:p>
            <a:pPr algn="just"/>
            <a:r>
              <a:rPr lang="es-ES" dirty="0"/>
              <a:t> h) </a:t>
            </a:r>
            <a:r>
              <a:rPr lang="es-ES" b="1" dirty="0">
                <a:solidFill>
                  <a:srgbClr val="FF0000"/>
                </a:solidFill>
              </a:rPr>
              <a:t>Contar con el programa de ejecución de obra, calendario de obra valorizado y calendario de adquisición de materiales y equipos</a:t>
            </a:r>
            <a:r>
              <a:rPr lang="es-ES" b="1" dirty="0"/>
              <a:t>,</a:t>
            </a:r>
            <a:r>
              <a:rPr lang="es-ES" dirty="0"/>
              <a:t> </a:t>
            </a:r>
            <a:r>
              <a:rPr lang="es-ES" b="1" dirty="0"/>
              <a:t>actualizados y concordantes con la estrategia definida para la ejecución de la obra </a:t>
            </a:r>
            <a:r>
              <a:rPr lang="es-ES" dirty="0"/>
              <a:t>y el plazo de ejecución de obra previsto.</a:t>
            </a:r>
          </a:p>
          <a:p>
            <a:pPr algn="just"/>
            <a:endParaRPr lang="es-ES" dirty="0"/>
          </a:p>
          <a:p>
            <a:pPr algn="just"/>
            <a:r>
              <a:rPr lang="es-ES" dirty="0"/>
              <a:t> i) Tener el </a:t>
            </a:r>
            <a:r>
              <a:rPr lang="es-ES" b="1" dirty="0"/>
              <a:t>calendario de requerimiento de la contratación de la mano de obra calificada y no calificada </a:t>
            </a:r>
            <a:r>
              <a:rPr lang="es-ES" dirty="0"/>
              <a:t>necesaria para la ejecución de la obra, </a:t>
            </a:r>
            <a:r>
              <a:rPr lang="es-ES" b="1" dirty="0"/>
              <a:t>actualizados y de acuerdo al programa de ejecución de obra</a:t>
            </a:r>
            <a:r>
              <a:rPr lang="es-ES" dirty="0"/>
              <a:t>.</a:t>
            </a:r>
          </a:p>
        </p:txBody>
      </p:sp>
    </p:spTree>
    <p:extLst>
      <p:ext uri="{BB962C8B-B14F-4D97-AF65-F5344CB8AC3E}">
        <p14:creationId xmlns:p14="http://schemas.microsoft.com/office/powerpoint/2010/main" val="2546706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6CDE8-B306-4862-BD1C-E7F828B68757}"/>
              </a:ext>
            </a:extLst>
          </p:cNvPr>
          <p:cNvSpPr>
            <a:spLocks noGrp="1"/>
          </p:cNvSpPr>
          <p:nvPr>
            <p:ph type="title"/>
          </p:nvPr>
        </p:nvSpPr>
        <p:spPr>
          <a:xfrm>
            <a:off x="689113" y="263144"/>
            <a:ext cx="10866783" cy="492443"/>
          </a:xfrm>
        </p:spPr>
        <p:txBody>
          <a:bodyPr/>
          <a:lstStyle/>
          <a:p>
            <a:pPr algn="ctr"/>
            <a:r>
              <a:rPr lang="es-ES" sz="3200" dirty="0"/>
              <a:t>7.2.1 Designación o contratación de personal clave</a:t>
            </a:r>
            <a:endParaRPr lang="es-PE" sz="3200" dirty="0"/>
          </a:p>
        </p:txBody>
      </p:sp>
      <p:sp>
        <p:nvSpPr>
          <p:cNvPr id="4" name="CuadroTexto 3">
            <a:extLst>
              <a:ext uri="{FF2B5EF4-FFF2-40B4-BE49-F238E27FC236}">
                <a16:creationId xmlns:a16="http://schemas.microsoft.com/office/drawing/2014/main" id="{05A6B5A9-394D-4E91-96F7-143AC77BB9D3}"/>
              </a:ext>
            </a:extLst>
          </p:cNvPr>
          <p:cNvSpPr txBox="1"/>
          <p:nvPr/>
        </p:nvSpPr>
        <p:spPr>
          <a:xfrm>
            <a:off x="689112" y="1318164"/>
            <a:ext cx="10972800" cy="1754326"/>
          </a:xfrm>
          <a:prstGeom prst="rect">
            <a:avLst/>
          </a:prstGeom>
          <a:noFill/>
          <a:ln>
            <a:solidFill>
              <a:srgbClr val="0070C0"/>
            </a:solidFill>
          </a:ln>
        </p:spPr>
        <p:txBody>
          <a:bodyPr wrap="square">
            <a:spAutoFit/>
          </a:bodyPr>
          <a:lstStyle/>
          <a:p>
            <a:pPr algn="just"/>
            <a:r>
              <a:rPr lang="es-ES" dirty="0"/>
              <a:t>En un plazo máximo de </a:t>
            </a:r>
            <a:r>
              <a:rPr lang="es-ES" b="1" dirty="0"/>
              <a:t>noventa (90) días calendarios de aprobada la modalidad de ejecución de obra por AD</a:t>
            </a:r>
            <a:r>
              <a:rPr lang="es-ES" dirty="0"/>
              <a:t>, la OAD de la entidad </a:t>
            </a:r>
            <a:r>
              <a:rPr lang="es-ES" b="1" dirty="0"/>
              <a:t>designa o contrata al residente y al inspector o supervisor de la obra</a:t>
            </a:r>
            <a:r>
              <a:rPr lang="es-ES" dirty="0"/>
              <a:t>, … Para el caso del inspector o supervisor, el inicio de su participación debe consignarse en el contrato o documento que corresponda, a </a:t>
            </a:r>
            <a:r>
              <a:rPr lang="es-ES" b="1" dirty="0"/>
              <a:t>partir de la entrega del informe de revisión del expediente técnico por parte del residente de obra.</a:t>
            </a:r>
          </a:p>
          <a:p>
            <a:r>
              <a:rPr lang="es-ES" dirty="0"/>
              <a:t>El administrador de obra, el asistente de obra, el ingeniero de seguridad salud ocupacional y medio ambiente, y el ingeniero de calidad </a:t>
            </a:r>
            <a:r>
              <a:rPr lang="es-ES" b="1" dirty="0"/>
              <a:t>serán designados o contratados para el inicio de la ejecución física de la obra…</a:t>
            </a:r>
            <a:endParaRPr lang="es-ES" dirty="0"/>
          </a:p>
        </p:txBody>
      </p:sp>
      <p:sp>
        <p:nvSpPr>
          <p:cNvPr id="6" name="CuadroTexto 5">
            <a:extLst>
              <a:ext uri="{FF2B5EF4-FFF2-40B4-BE49-F238E27FC236}">
                <a16:creationId xmlns:a16="http://schemas.microsoft.com/office/drawing/2014/main" id="{56FA2B75-9F54-46D3-A188-41F137112845}"/>
              </a:ext>
            </a:extLst>
          </p:cNvPr>
          <p:cNvSpPr txBox="1"/>
          <p:nvPr/>
        </p:nvSpPr>
        <p:spPr>
          <a:xfrm>
            <a:off x="689113" y="3342679"/>
            <a:ext cx="10972799" cy="584775"/>
          </a:xfrm>
          <a:prstGeom prst="rect">
            <a:avLst/>
          </a:prstGeom>
          <a:noFill/>
        </p:spPr>
        <p:txBody>
          <a:bodyPr wrap="square">
            <a:spAutoFit/>
          </a:bodyPr>
          <a:lstStyle/>
          <a:p>
            <a:pPr algn="ctr"/>
            <a:r>
              <a:rPr lang="es-ES" sz="3200" dirty="0">
                <a:latin typeface="Franklin Gothic Medium" panose="020B0603020102020204" pitchFamily="34" charset="0"/>
              </a:rPr>
              <a:t>7.2.2 Revisión y evaluación del Expediente Técnico</a:t>
            </a:r>
            <a:endParaRPr lang="es-PE" sz="3200" dirty="0">
              <a:latin typeface="Franklin Gothic Medium" panose="020B0603020102020204" pitchFamily="34" charset="0"/>
            </a:endParaRPr>
          </a:p>
        </p:txBody>
      </p:sp>
      <p:pic>
        <p:nvPicPr>
          <p:cNvPr id="8" name="Imagen 7">
            <a:extLst>
              <a:ext uri="{FF2B5EF4-FFF2-40B4-BE49-F238E27FC236}">
                <a16:creationId xmlns:a16="http://schemas.microsoft.com/office/drawing/2014/main" id="{8FCBAB89-9B06-40CE-A74C-C1EE824C5ACC}"/>
              </a:ext>
            </a:extLst>
          </p:cNvPr>
          <p:cNvPicPr>
            <a:picLocks noChangeAspect="1"/>
          </p:cNvPicPr>
          <p:nvPr/>
        </p:nvPicPr>
        <p:blipFill>
          <a:blip r:embed="rId2"/>
          <a:stretch>
            <a:fillRect/>
          </a:stretch>
        </p:blipFill>
        <p:spPr>
          <a:xfrm>
            <a:off x="708593" y="3954864"/>
            <a:ext cx="10933838" cy="2903136"/>
          </a:xfrm>
          <a:prstGeom prst="rect">
            <a:avLst/>
          </a:prstGeom>
        </p:spPr>
      </p:pic>
    </p:spTree>
    <p:extLst>
      <p:ext uri="{BB962C8B-B14F-4D97-AF65-F5344CB8AC3E}">
        <p14:creationId xmlns:p14="http://schemas.microsoft.com/office/powerpoint/2010/main" val="4030428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EC0E873-3AFB-4B6D-BDAC-B409B75740A2}"/>
              </a:ext>
            </a:extLst>
          </p:cNvPr>
          <p:cNvSpPr txBox="1"/>
          <p:nvPr/>
        </p:nvSpPr>
        <p:spPr>
          <a:xfrm>
            <a:off x="468923" y="968407"/>
            <a:ext cx="11254154" cy="5366021"/>
          </a:xfrm>
          <a:prstGeom prst="rect">
            <a:avLst/>
          </a:prstGeom>
          <a:noFill/>
        </p:spPr>
        <p:txBody>
          <a:bodyPr wrap="square">
            <a:spAutoFit/>
          </a:bodyPr>
          <a:lstStyle/>
          <a:p>
            <a:pPr marL="342900" marR="1905" lvl="0" indent="-342900" algn="just">
              <a:lnSpc>
                <a:spcPct val="115000"/>
              </a:lnSpc>
              <a:spcBef>
                <a:spcPts val="195"/>
              </a:spcBef>
              <a:spcAft>
                <a:spcPts val="0"/>
              </a:spcAft>
              <a:buFont typeface="+mj-lt"/>
              <a:buAutoNum type="arabicPeriod"/>
            </a:pPr>
            <a:r>
              <a:rPr lang="es-ES" sz="2000" dirty="0">
                <a:effectLst/>
                <a:latin typeface="Arial Narrow" panose="020B0606020202030204" pitchFamily="34" charset="0"/>
                <a:ea typeface="Arial MT"/>
                <a:cs typeface="Arial MT"/>
              </a:rPr>
              <a:t>Verificar que el contenido del ETO se encuentre completo, y que los estudios se encuentren firmados.</a:t>
            </a:r>
            <a:endParaRPr lang="es-PE" sz="2000" dirty="0">
              <a:effectLst/>
              <a:latin typeface="Arial MT"/>
              <a:ea typeface="Arial MT"/>
              <a:cs typeface="Arial MT"/>
            </a:endParaRPr>
          </a:p>
          <a:p>
            <a:pPr marL="342900" marR="1905" lvl="0" indent="-342900" algn="just">
              <a:lnSpc>
                <a:spcPct val="115000"/>
              </a:lnSpc>
              <a:spcBef>
                <a:spcPts val="195"/>
              </a:spcBef>
              <a:spcAft>
                <a:spcPts val="0"/>
              </a:spcAft>
              <a:buFont typeface="+mj-lt"/>
              <a:buAutoNum type="arabicPeriod"/>
            </a:pPr>
            <a:r>
              <a:rPr lang="es-ES" sz="2000" b="1" dirty="0">
                <a:effectLst/>
                <a:latin typeface="Arial Narrow" panose="020B0606020202030204" pitchFamily="34" charset="0"/>
                <a:ea typeface="Arial MT"/>
                <a:cs typeface="Arial MT"/>
              </a:rPr>
              <a:t>Identificar los posibles riesgos o nuevos riesgos</a:t>
            </a:r>
            <a:r>
              <a:rPr lang="es-ES" sz="2000" dirty="0">
                <a:effectLst/>
                <a:latin typeface="Arial Narrow" panose="020B0606020202030204" pitchFamily="34" charset="0"/>
                <a:ea typeface="Arial MT"/>
                <a:cs typeface="Arial MT"/>
              </a:rPr>
              <a:t> que podrían acontecer en la ejecución física de la obra, </a:t>
            </a:r>
            <a:endParaRPr lang="es-PE" sz="2000" dirty="0">
              <a:effectLst/>
              <a:latin typeface="Arial MT"/>
              <a:ea typeface="Arial MT"/>
              <a:cs typeface="Arial MT"/>
            </a:endParaRPr>
          </a:p>
          <a:p>
            <a:pPr marL="342900" marR="1905" lvl="0" indent="-342900" algn="just">
              <a:lnSpc>
                <a:spcPct val="115000"/>
              </a:lnSpc>
              <a:spcBef>
                <a:spcPts val="195"/>
              </a:spcBef>
              <a:spcAft>
                <a:spcPts val="0"/>
              </a:spcAft>
              <a:buFont typeface="+mj-lt"/>
              <a:buAutoNum type="arabicPeriod"/>
            </a:pPr>
            <a:r>
              <a:rPr lang="es-ES" sz="2000" b="1" dirty="0">
                <a:effectLst/>
                <a:latin typeface="Arial Narrow" panose="020B0606020202030204" pitchFamily="34" charset="0"/>
                <a:ea typeface="Arial MT"/>
                <a:cs typeface="Arial MT"/>
              </a:rPr>
              <a:t>Determinar las deficiencias en el ETO o aspectos que sean materias de consultas al Proyectista</a:t>
            </a:r>
            <a:r>
              <a:rPr lang="es-ES" sz="2000" b="1" dirty="0">
                <a:latin typeface="Arial Narrow" panose="020B0606020202030204" pitchFamily="34" charset="0"/>
                <a:ea typeface="Arial MT"/>
                <a:cs typeface="Arial MT"/>
              </a:rPr>
              <a:t> … </a:t>
            </a:r>
            <a:r>
              <a:rPr lang="es-ES" sz="2000" dirty="0">
                <a:effectLst/>
                <a:latin typeface="Arial Narrow" panose="020B0606020202030204" pitchFamily="34" charset="0"/>
                <a:ea typeface="Arial MT"/>
                <a:cs typeface="Arial MT"/>
              </a:rPr>
              <a:t>las</a:t>
            </a:r>
            <a:r>
              <a:rPr lang="es-ES" sz="2000" spc="-3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mismas</a:t>
            </a:r>
            <a:r>
              <a:rPr lang="es-ES" sz="2000" spc="-3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que</a:t>
            </a:r>
            <a:r>
              <a:rPr lang="es-ES" sz="2000" spc="-3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deben</a:t>
            </a:r>
            <a:r>
              <a:rPr lang="es-ES" sz="2000" spc="-3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ser</a:t>
            </a:r>
            <a:r>
              <a:rPr lang="es-ES" sz="2000" spc="-3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cuantificadas</a:t>
            </a:r>
            <a:r>
              <a:rPr lang="es-ES" sz="2000" spc="-3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para</a:t>
            </a:r>
            <a:r>
              <a:rPr lang="es-ES" sz="2000" spc="-3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determinar</a:t>
            </a:r>
            <a:r>
              <a:rPr lang="es-ES" sz="2000" spc="-3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el</a:t>
            </a:r>
            <a:r>
              <a:rPr lang="es-ES" sz="2000" spc="-4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parámetro establecido en la Directiva (incremento del 15%)</a:t>
            </a:r>
            <a:endParaRPr lang="es-PE" sz="2000" dirty="0">
              <a:effectLst/>
              <a:latin typeface="Arial MT"/>
              <a:ea typeface="Arial MT"/>
              <a:cs typeface="Arial MT"/>
            </a:endParaRPr>
          </a:p>
          <a:p>
            <a:pPr marL="342900" marR="1905" lvl="0" indent="-342900" algn="just">
              <a:lnSpc>
                <a:spcPct val="115000"/>
              </a:lnSpc>
              <a:spcBef>
                <a:spcPts val="195"/>
              </a:spcBef>
              <a:spcAft>
                <a:spcPts val="0"/>
              </a:spcAft>
              <a:buFont typeface="+mj-lt"/>
              <a:buAutoNum type="arabicPeriod"/>
            </a:pPr>
            <a:r>
              <a:rPr lang="es-ES" sz="2000" dirty="0">
                <a:effectLst/>
                <a:latin typeface="Arial Narrow" panose="020B0606020202030204" pitchFamily="34" charset="0"/>
                <a:ea typeface="Arial MT"/>
                <a:cs typeface="Arial MT"/>
              </a:rPr>
              <a:t>Realizar</a:t>
            </a:r>
            <a:r>
              <a:rPr lang="es-ES" sz="2000" spc="-2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una</a:t>
            </a:r>
            <a:r>
              <a:rPr lang="es-ES" sz="2000" spc="-2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revisión</a:t>
            </a:r>
            <a:r>
              <a:rPr lang="es-ES" sz="2000" spc="-2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completa</a:t>
            </a:r>
            <a:r>
              <a:rPr lang="es-ES" sz="2000" spc="-2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de</a:t>
            </a:r>
            <a:r>
              <a:rPr lang="es-ES" sz="2000" spc="-2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los</a:t>
            </a:r>
            <a:r>
              <a:rPr lang="es-ES" sz="2000" spc="-20" dirty="0">
                <a:effectLst/>
                <a:latin typeface="Arial Narrow" panose="020B0606020202030204" pitchFamily="34" charset="0"/>
                <a:ea typeface="Arial MT"/>
                <a:cs typeface="Arial MT"/>
              </a:rPr>
              <a:t> </a:t>
            </a:r>
            <a:r>
              <a:rPr lang="es-ES" sz="2000" dirty="0" err="1">
                <a:effectLst/>
                <a:latin typeface="Arial Narrow" panose="020B0606020202030204" pitchFamily="34" charset="0"/>
                <a:ea typeface="Arial MT"/>
                <a:cs typeface="Arial MT"/>
              </a:rPr>
              <a:t>metrados</a:t>
            </a:r>
            <a:r>
              <a:rPr lang="es-ES" sz="2000" spc="-2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del</a:t>
            </a:r>
            <a:r>
              <a:rPr lang="es-ES" sz="2000" spc="-2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ETO</a:t>
            </a:r>
            <a:r>
              <a:rPr lang="es-ES" sz="2000" spc="-1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y</a:t>
            </a:r>
            <a:r>
              <a:rPr lang="es-ES" sz="2000" spc="-3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verificar</a:t>
            </a:r>
            <a:r>
              <a:rPr lang="es-ES" sz="2000" spc="-2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su</a:t>
            </a:r>
            <a:r>
              <a:rPr lang="es-ES" sz="2000" spc="-3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compatibilidad</a:t>
            </a:r>
            <a:r>
              <a:rPr lang="es-ES" sz="2000" spc="-2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con</a:t>
            </a:r>
            <a:r>
              <a:rPr lang="es-ES" sz="2000" spc="-2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lo mostrado en los planos.</a:t>
            </a:r>
            <a:endParaRPr lang="es-PE" sz="2000" dirty="0">
              <a:effectLst/>
              <a:latin typeface="Arial MT"/>
              <a:ea typeface="Arial MT"/>
              <a:cs typeface="Arial MT"/>
            </a:endParaRPr>
          </a:p>
          <a:p>
            <a:pPr marL="342900" marR="1905" lvl="0" indent="-342900" algn="just">
              <a:lnSpc>
                <a:spcPct val="115000"/>
              </a:lnSpc>
              <a:spcBef>
                <a:spcPts val="195"/>
              </a:spcBef>
              <a:spcAft>
                <a:spcPts val="0"/>
              </a:spcAft>
              <a:buFont typeface="+mj-lt"/>
              <a:buAutoNum type="arabicPeriod"/>
            </a:pPr>
            <a:r>
              <a:rPr lang="es-ES" sz="2000" dirty="0">
                <a:effectLst/>
                <a:latin typeface="Arial Narrow" panose="020B0606020202030204" pitchFamily="34" charset="0"/>
                <a:ea typeface="Arial MT"/>
                <a:cs typeface="Arial MT"/>
              </a:rPr>
              <a:t>Realizar una revisión completa de los precios unitarios y verificar que los rendimientos, los precios,</a:t>
            </a:r>
            <a:r>
              <a:rPr lang="es-ES" sz="2000" spc="-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las cantidades y</a:t>
            </a:r>
            <a:r>
              <a:rPr lang="es-ES" sz="2000" spc="-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los</a:t>
            </a:r>
            <a:r>
              <a:rPr lang="es-ES" sz="2000" spc="-1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insumos requeridos sean acordes a la naturaleza de la</a:t>
            </a:r>
            <a:r>
              <a:rPr lang="es-ES" sz="2000" spc="-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obra y se ajusten a las normativas vigentes.</a:t>
            </a:r>
            <a:endParaRPr lang="es-PE" sz="2000" dirty="0">
              <a:effectLst/>
              <a:latin typeface="Arial MT"/>
              <a:ea typeface="Arial MT"/>
              <a:cs typeface="Arial MT"/>
            </a:endParaRPr>
          </a:p>
          <a:p>
            <a:pPr marL="342900" marR="1905" lvl="0" indent="-342900" algn="just">
              <a:lnSpc>
                <a:spcPct val="115000"/>
              </a:lnSpc>
              <a:spcBef>
                <a:spcPts val="195"/>
              </a:spcBef>
              <a:spcAft>
                <a:spcPts val="0"/>
              </a:spcAft>
              <a:buFont typeface="+mj-lt"/>
              <a:buAutoNum type="arabicPeriod"/>
            </a:pPr>
            <a:r>
              <a:rPr lang="es-ES" sz="2000" b="1" dirty="0">
                <a:effectLst/>
                <a:latin typeface="Arial Narrow" panose="020B0606020202030204" pitchFamily="34" charset="0"/>
                <a:ea typeface="Arial MT"/>
                <a:cs typeface="Arial MT"/>
              </a:rPr>
              <a:t>Realizar una revisión detallada de todas las especialidades del ETO</a:t>
            </a:r>
            <a:r>
              <a:rPr lang="es-ES" sz="2000" dirty="0">
                <a:effectLst/>
                <a:latin typeface="Arial Narrow" panose="020B0606020202030204" pitchFamily="34" charset="0"/>
                <a:ea typeface="Arial MT"/>
                <a:cs typeface="Arial MT"/>
              </a:rPr>
              <a:t>, así como de la memoria</a:t>
            </a:r>
            <a:r>
              <a:rPr lang="es-ES" sz="2000" spc="-3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descriptiva,</a:t>
            </a:r>
            <a:r>
              <a:rPr lang="es-ES" sz="2000" spc="-2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las</a:t>
            </a:r>
            <a:r>
              <a:rPr lang="es-ES" sz="2000" spc="-1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especificaciones</a:t>
            </a:r>
            <a:r>
              <a:rPr lang="es-ES" sz="2000" spc="-1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técnicas,</a:t>
            </a:r>
            <a:r>
              <a:rPr lang="es-ES" sz="2000" spc="-3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los</a:t>
            </a:r>
            <a:r>
              <a:rPr lang="es-ES" sz="2000" spc="-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cronogramas y</a:t>
            </a:r>
            <a:r>
              <a:rPr lang="es-ES" sz="2000" spc="-55"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calendarios</a:t>
            </a:r>
            <a:r>
              <a:rPr lang="es-ES" sz="2000" spc="-2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de</a:t>
            </a:r>
            <a:r>
              <a:rPr lang="es-ES" sz="2000" spc="-30" dirty="0">
                <a:effectLst/>
                <a:latin typeface="Arial Narrow" panose="020B0606020202030204" pitchFamily="34" charset="0"/>
                <a:ea typeface="Arial MT"/>
                <a:cs typeface="Arial MT"/>
              </a:rPr>
              <a:t> </a:t>
            </a:r>
            <a:r>
              <a:rPr lang="es-ES" sz="2000" dirty="0">
                <a:effectLst/>
                <a:latin typeface="Arial Narrow" panose="020B0606020202030204" pitchFamily="34" charset="0"/>
                <a:ea typeface="Arial MT"/>
                <a:cs typeface="Arial MT"/>
              </a:rPr>
              <a:t>obra, las memorias de cálculo y los documentos adicionales que según la especialidad de la obra contenga el ETO.</a:t>
            </a:r>
            <a:endParaRPr lang="es-PE" sz="2000" dirty="0">
              <a:effectLst/>
              <a:latin typeface="Arial MT"/>
              <a:ea typeface="Arial MT"/>
              <a:cs typeface="Arial MT"/>
            </a:endParaRPr>
          </a:p>
          <a:p>
            <a:pPr marL="342900" marR="1905" lvl="0" indent="-342900" algn="just">
              <a:spcBef>
                <a:spcPts val="195"/>
              </a:spcBef>
              <a:spcAft>
                <a:spcPts val="0"/>
              </a:spcAft>
              <a:buFont typeface="+mj-lt"/>
              <a:buAutoNum type="arabicPeriod"/>
            </a:pPr>
            <a:r>
              <a:rPr lang="es-ES" sz="2000" b="1" dirty="0">
                <a:effectLst/>
                <a:latin typeface="Arial Narrow" panose="020B0606020202030204" pitchFamily="34" charset="0"/>
                <a:ea typeface="Arial MT"/>
                <a:cs typeface="Arial MT"/>
              </a:rPr>
              <a:t>Evaluar si las modificaciones que puedan existir en el ETO, por causa de sus deficiencias, resultan en incrementos netos mayores al quince por ciento (15%) </a:t>
            </a:r>
            <a:r>
              <a:rPr lang="es-ES" sz="2000" dirty="0">
                <a:effectLst/>
                <a:latin typeface="Arial Narrow" panose="020B0606020202030204" pitchFamily="34" charset="0"/>
                <a:ea typeface="Arial MT"/>
                <a:cs typeface="Arial MT"/>
              </a:rPr>
              <a:t>del monto de la obra según el ETO. Para ello debe estimar el importe de dichas modificaciones, utilizando los precios unitarios existentes en el ETO y de requerir nuevos precios, estimarlas con cotizaciones adjuntas a su informe.</a:t>
            </a:r>
            <a:endParaRPr lang="es-PE" sz="2000" dirty="0">
              <a:effectLst/>
              <a:latin typeface="Arial MT"/>
              <a:ea typeface="Arial MT"/>
              <a:cs typeface="Arial MT"/>
            </a:endParaRPr>
          </a:p>
          <a:p>
            <a:pPr marL="342900" marR="1905" lvl="0" indent="-342900" algn="just">
              <a:lnSpc>
                <a:spcPct val="115000"/>
              </a:lnSpc>
              <a:spcBef>
                <a:spcPts val="195"/>
              </a:spcBef>
              <a:spcAft>
                <a:spcPts val="0"/>
              </a:spcAft>
              <a:buFont typeface="+mj-lt"/>
              <a:buAutoNum type="arabicPeriod"/>
            </a:pPr>
            <a:r>
              <a:rPr lang="es-ES" sz="2000" dirty="0">
                <a:effectLst/>
                <a:latin typeface="Arial Narrow" panose="020B0606020202030204" pitchFamily="34" charset="0"/>
                <a:ea typeface="Arial MT"/>
                <a:cs typeface="Arial MT"/>
              </a:rPr>
              <a:t>Otros documentos necesarios que considere el RO la para la revisión y evaluación del ETO.</a:t>
            </a:r>
            <a:endParaRPr lang="es-PE" sz="1800" dirty="0">
              <a:effectLst/>
              <a:latin typeface="Arial MT"/>
              <a:ea typeface="Arial MT"/>
              <a:cs typeface="Arial MT"/>
            </a:endParaRPr>
          </a:p>
        </p:txBody>
      </p:sp>
      <p:sp>
        <p:nvSpPr>
          <p:cNvPr id="6" name="CuadroTexto 5">
            <a:extLst>
              <a:ext uri="{FF2B5EF4-FFF2-40B4-BE49-F238E27FC236}">
                <a16:creationId xmlns:a16="http://schemas.microsoft.com/office/drawing/2014/main" id="{D5B24665-F789-4C22-BAF4-14AA8747C24A}"/>
              </a:ext>
            </a:extLst>
          </p:cNvPr>
          <p:cNvSpPr txBox="1"/>
          <p:nvPr/>
        </p:nvSpPr>
        <p:spPr>
          <a:xfrm>
            <a:off x="1586131" y="322076"/>
            <a:ext cx="8880231" cy="369332"/>
          </a:xfrm>
          <a:prstGeom prst="rect">
            <a:avLst/>
          </a:prstGeom>
          <a:noFill/>
        </p:spPr>
        <p:txBody>
          <a:bodyPr wrap="square">
            <a:spAutoFit/>
          </a:bodyPr>
          <a:lstStyle/>
          <a:p>
            <a:pPr lvl="3">
              <a:spcBef>
                <a:spcPts val="5"/>
              </a:spcBef>
              <a:spcAft>
                <a:spcPts val="0"/>
              </a:spcAft>
              <a:buSzPts val="1000"/>
              <a:tabLst>
                <a:tab pos="549910" algn="l"/>
              </a:tabLst>
            </a:pPr>
            <a:r>
              <a:rPr lang="es-ES" sz="1800" b="1" spc="-10" dirty="0">
                <a:effectLst/>
                <a:latin typeface="Arial" panose="020B0604020202020204" pitchFamily="34" charset="0"/>
                <a:ea typeface="Arial" panose="020B0604020202020204" pitchFamily="34" charset="0"/>
                <a:cs typeface="Arial MT"/>
              </a:rPr>
              <a:t>6.2.2.2. Revisión</a:t>
            </a:r>
            <a:r>
              <a:rPr lang="es-ES" sz="1800" b="1" spc="-20" dirty="0">
                <a:effectLst/>
                <a:latin typeface="Arial" panose="020B0604020202020204" pitchFamily="34" charset="0"/>
                <a:ea typeface="Arial" panose="020B0604020202020204" pitchFamily="34" charset="0"/>
                <a:cs typeface="Arial MT"/>
              </a:rPr>
              <a:t> </a:t>
            </a:r>
            <a:r>
              <a:rPr lang="es-ES" sz="1800" b="1" spc="-10" dirty="0">
                <a:effectLst/>
                <a:latin typeface="Arial" panose="020B0604020202020204" pitchFamily="34" charset="0"/>
                <a:ea typeface="Arial" panose="020B0604020202020204" pitchFamily="34" charset="0"/>
                <a:cs typeface="Arial MT"/>
              </a:rPr>
              <a:t>y</a:t>
            </a:r>
            <a:r>
              <a:rPr lang="es-ES" sz="1800" b="1" spc="-55" dirty="0">
                <a:effectLst/>
                <a:latin typeface="Arial" panose="020B0604020202020204" pitchFamily="34" charset="0"/>
                <a:ea typeface="Arial" panose="020B0604020202020204" pitchFamily="34" charset="0"/>
                <a:cs typeface="Arial MT"/>
              </a:rPr>
              <a:t> </a:t>
            </a:r>
            <a:r>
              <a:rPr lang="es-ES" sz="1800" b="1" spc="-10" dirty="0">
                <a:effectLst/>
                <a:latin typeface="Arial" panose="020B0604020202020204" pitchFamily="34" charset="0"/>
                <a:ea typeface="Arial" panose="020B0604020202020204" pitchFamily="34" charset="0"/>
                <a:cs typeface="Arial MT"/>
              </a:rPr>
              <a:t>evaluación</a:t>
            </a:r>
            <a:r>
              <a:rPr lang="es-ES" sz="1800" b="1" spc="-40" dirty="0">
                <a:effectLst/>
                <a:latin typeface="Arial" panose="020B0604020202020204" pitchFamily="34" charset="0"/>
                <a:ea typeface="Arial" panose="020B0604020202020204" pitchFamily="34" charset="0"/>
                <a:cs typeface="Arial MT"/>
              </a:rPr>
              <a:t> </a:t>
            </a:r>
            <a:r>
              <a:rPr lang="es-ES" sz="1800" b="1" spc="-10" dirty="0">
                <a:effectLst/>
                <a:latin typeface="Arial" panose="020B0604020202020204" pitchFamily="34" charset="0"/>
                <a:ea typeface="Arial" panose="020B0604020202020204" pitchFamily="34" charset="0"/>
                <a:cs typeface="Arial MT"/>
              </a:rPr>
              <a:t>del</a:t>
            </a:r>
            <a:r>
              <a:rPr lang="es-ES" sz="1800" b="1" spc="-25" dirty="0">
                <a:effectLst/>
                <a:latin typeface="Arial" panose="020B0604020202020204" pitchFamily="34" charset="0"/>
                <a:ea typeface="Arial" panose="020B0604020202020204" pitchFamily="34" charset="0"/>
                <a:cs typeface="Arial MT"/>
              </a:rPr>
              <a:t> </a:t>
            </a:r>
            <a:r>
              <a:rPr lang="es-ES" sz="1800" b="1" spc="-10" dirty="0">
                <a:effectLst/>
                <a:latin typeface="Arial" panose="020B0604020202020204" pitchFamily="34" charset="0"/>
                <a:ea typeface="Arial" panose="020B0604020202020204" pitchFamily="34" charset="0"/>
                <a:cs typeface="Arial MT"/>
              </a:rPr>
              <a:t>Expediente</a:t>
            </a:r>
            <a:r>
              <a:rPr lang="es-ES" sz="1800" b="1" spc="-45" dirty="0">
                <a:effectLst/>
                <a:latin typeface="Arial" panose="020B0604020202020204" pitchFamily="34" charset="0"/>
                <a:ea typeface="Arial" panose="020B0604020202020204" pitchFamily="34" charset="0"/>
                <a:cs typeface="Arial MT"/>
              </a:rPr>
              <a:t> </a:t>
            </a:r>
            <a:r>
              <a:rPr lang="es-ES" sz="1800" b="1" spc="-10" dirty="0">
                <a:effectLst/>
                <a:latin typeface="Arial" panose="020B0604020202020204" pitchFamily="34" charset="0"/>
                <a:ea typeface="Arial" panose="020B0604020202020204" pitchFamily="34" charset="0"/>
                <a:cs typeface="Arial MT"/>
              </a:rPr>
              <a:t>Técnico - Directriz</a:t>
            </a:r>
            <a:endParaRPr lang="es-PE" sz="2400" spc="-10" dirty="0">
              <a:effectLst/>
              <a:latin typeface="Arial MT"/>
              <a:ea typeface="Arial" panose="020B0604020202020204" pitchFamily="34" charset="0"/>
              <a:cs typeface="Arial MT"/>
            </a:endParaRPr>
          </a:p>
        </p:txBody>
      </p:sp>
    </p:spTree>
    <p:extLst>
      <p:ext uri="{BB962C8B-B14F-4D97-AF65-F5344CB8AC3E}">
        <p14:creationId xmlns:p14="http://schemas.microsoft.com/office/powerpoint/2010/main" val="124954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93C1B-A3AA-41C8-8E28-CC5605347C35}"/>
              </a:ext>
            </a:extLst>
          </p:cNvPr>
          <p:cNvSpPr>
            <a:spLocks noGrp="1"/>
          </p:cNvSpPr>
          <p:nvPr>
            <p:ph type="title"/>
          </p:nvPr>
        </p:nvSpPr>
        <p:spPr>
          <a:xfrm>
            <a:off x="1414976" y="0"/>
            <a:ext cx="10515600" cy="872832"/>
          </a:xfrm>
          <a:ln>
            <a:solidFill>
              <a:srgbClr val="0070C0"/>
            </a:solidFill>
          </a:ln>
        </p:spPr>
        <p:txBody>
          <a:bodyPr>
            <a:normAutofit fontScale="90000"/>
          </a:bodyPr>
          <a:lstStyle/>
          <a:p>
            <a:pPr algn="ctr"/>
            <a:br>
              <a:rPr lang="es-ES" sz="3100" dirty="0"/>
            </a:br>
            <a:r>
              <a:rPr lang="es-ES" sz="3100" b="1" dirty="0"/>
              <a:t>7.2.3 Plan de Abastecimiento de Obra</a:t>
            </a:r>
            <a:br>
              <a:rPr lang="es-ES" sz="3100" b="1" dirty="0"/>
            </a:br>
            <a:r>
              <a:rPr lang="es-ES" sz="3100" b="1" dirty="0"/>
              <a:t>7.2.4 Adquisición o contratación de bienes, servicios y personal de obra</a:t>
            </a:r>
            <a:r>
              <a:rPr lang="es-ES" sz="3200" b="1" dirty="0"/>
              <a:t> </a:t>
            </a:r>
            <a:br>
              <a:rPr lang="es-ES" dirty="0"/>
            </a:br>
            <a:r>
              <a:rPr lang="es-ES" dirty="0"/>
              <a:t> </a:t>
            </a:r>
            <a:endParaRPr lang="es-PE" dirty="0"/>
          </a:p>
        </p:txBody>
      </p:sp>
      <p:sp>
        <p:nvSpPr>
          <p:cNvPr id="3" name="Marcador de contenido 2">
            <a:extLst>
              <a:ext uri="{FF2B5EF4-FFF2-40B4-BE49-F238E27FC236}">
                <a16:creationId xmlns:a16="http://schemas.microsoft.com/office/drawing/2014/main" id="{D612FAA3-299C-4407-A228-FD00D6AA91DD}"/>
              </a:ext>
            </a:extLst>
          </p:cNvPr>
          <p:cNvSpPr>
            <a:spLocks noGrp="1"/>
          </p:cNvSpPr>
          <p:nvPr>
            <p:ph sz="half" idx="1"/>
          </p:nvPr>
        </p:nvSpPr>
        <p:spPr>
          <a:xfrm>
            <a:off x="599050" y="1095375"/>
            <a:ext cx="5181600" cy="4667250"/>
          </a:xfrm>
          <a:ln>
            <a:solidFill>
              <a:srgbClr val="0070C0"/>
            </a:solidFill>
          </a:ln>
        </p:spPr>
        <p:txBody>
          <a:bodyPr>
            <a:noAutofit/>
          </a:bodyPr>
          <a:lstStyle/>
          <a:p>
            <a:pPr algn="just"/>
            <a:r>
              <a:rPr lang="es-ES" sz="2000" dirty="0"/>
              <a:t>Dentro de los 7 </a:t>
            </a:r>
            <a:r>
              <a:rPr lang="es-ES" sz="2000" dirty="0" err="1"/>
              <a:t>d.c.</a:t>
            </a:r>
            <a:r>
              <a:rPr lang="es-ES" sz="2000" dirty="0"/>
              <a:t> de emitido el informe del supervisor con opinión favorable de la revisión del ETO.</a:t>
            </a:r>
          </a:p>
          <a:p>
            <a:pPr algn="just"/>
            <a:r>
              <a:rPr lang="es-ES" sz="2000" dirty="0"/>
              <a:t>Elaborar un Plan de Abastecimiento de Obra para la provisión de Bs, </a:t>
            </a:r>
            <a:r>
              <a:rPr lang="es-ES" sz="2000" dirty="0" err="1"/>
              <a:t>Ss</a:t>
            </a:r>
            <a:r>
              <a:rPr lang="es-ES" sz="2000" dirty="0"/>
              <a:t> y personal para todo el plazo de ejecución de la obra, concordarte con los cronogramas presentados</a:t>
            </a:r>
          </a:p>
          <a:p>
            <a:pPr algn="just"/>
            <a:r>
              <a:rPr lang="es-ES" sz="2000" dirty="0"/>
              <a:t>Con la revisión del I/S, El Plan de Abastecimiento de Obra debe ser remitido a la OAD, al OEC y a la Oficina de Personal.</a:t>
            </a:r>
          </a:p>
          <a:p>
            <a:pPr algn="just"/>
            <a:r>
              <a:rPr lang="es-ES" sz="2000" dirty="0"/>
              <a:t>el residente debe emitir al menos el ochenta por ciento (80%) de los requerimientos de adquisición o contratación de bienes, servicios y personal contemplados en el Plan de Abastecimiento de Obra.</a:t>
            </a:r>
          </a:p>
        </p:txBody>
      </p:sp>
      <p:sp>
        <p:nvSpPr>
          <p:cNvPr id="4" name="Marcador de contenido 3">
            <a:extLst>
              <a:ext uri="{FF2B5EF4-FFF2-40B4-BE49-F238E27FC236}">
                <a16:creationId xmlns:a16="http://schemas.microsoft.com/office/drawing/2014/main" id="{111588B0-5811-4639-8019-773FB5AB45D4}"/>
              </a:ext>
            </a:extLst>
          </p:cNvPr>
          <p:cNvSpPr>
            <a:spLocks noGrp="1"/>
          </p:cNvSpPr>
          <p:nvPr>
            <p:ph sz="half" idx="2"/>
          </p:nvPr>
        </p:nvSpPr>
        <p:spPr>
          <a:xfrm>
            <a:off x="6242538" y="1095376"/>
            <a:ext cx="5181600" cy="4667249"/>
          </a:xfrm>
        </p:spPr>
        <p:txBody>
          <a:bodyPr>
            <a:normAutofit/>
          </a:bodyPr>
          <a:lstStyle/>
          <a:p>
            <a:pPr algn="just"/>
            <a:r>
              <a:rPr lang="es-ES" sz="2000" b="1" dirty="0">
                <a:solidFill>
                  <a:srgbClr val="FF0000"/>
                </a:solidFill>
              </a:rPr>
              <a:t>Dentro de los 60  </a:t>
            </a:r>
            <a:r>
              <a:rPr lang="es-ES" sz="2000" b="1" dirty="0" err="1">
                <a:solidFill>
                  <a:srgbClr val="FF0000"/>
                </a:solidFill>
              </a:rPr>
              <a:t>d.c.</a:t>
            </a:r>
            <a:r>
              <a:rPr lang="es-ES" sz="2000" b="1" dirty="0">
                <a:solidFill>
                  <a:srgbClr val="FF0000"/>
                </a:solidFill>
              </a:rPr>
              <a:t> </a:t>
            </a:r>
            <a:r>
              <a:rPr lang="es-ES" sz="2000" dirty="0"/>
              <a:t>de emitido los requerimientos , al menos, el ochenta por ciento (80%) de lo contemplado en el Plan de Abastecimiento de Obra, el OEC, deben realizar las adquisiciones o contrataciones correspondientes, (</a:t>
            </a:r>
            <a:r>
              <a:rPr lang="es-ES" sz="2000" b="1" dirty="0">
                <a:solidFill>
                  <a:srgbClr val="FF0000"/>
                </a:solidFill>
              </a:rPr>
              <a:t>plazo de la prestación</a:t>
            </a:r>
            <a:r>
              <a:rPr lang="es-ES" sz="2000" dirty="0"/>
              <a:t>).</a:t>
            </a:r>
          </a:p>
          <a:p>
            <a:pPr algn="just"/>
            <a:r>
              <a:rPr lang="es-ES" sz="2000" dirty="0"/>
              <a:t> Deben ser suficientes para </a:t>
            </a:r>
            <a:r>
              <a:rPr lang="es-ES" sz="2000" b="1" dirty="0">
                <a:solidFill>
                  <a:srgbClr val="FF0000"/>
                </a:solidFill>
              </a:rPr>
              <a:t>permitir la ejecución de partidas de obra </a:t>
            </a:r>
            <a:r>
              <a:rPr lang="es-ES" sz="2000" dirty="0"/>
              <a:t>de al menos los primeros 30 </a:t>
            </a:r>
            <a:r>
              <a:rPr lang="es-ES" sz="2000" dirty="0" err="1"/>
              <a:t>d.c.</a:t>
            </a:r>
            <a:r>
              <a:rPr lang="es-ES" sz="2000" dirty="0"/>
              <a:t> de trabajo.</a:t>
            </a:r>
          </a:p>
          <a:p>
            <a:pPr algn="just"/>
            <a:r>
              <a:rPr lang="es-ES" sz="2000" dirty="0"/>
              <a:t>No se pueden adquirir o contratar Bs, </a:t>
            </a:r>
            <a:r>
              <a:rPr lang="es-ES" sz="2000" dirty="0" err="1"/>
              <a:t>Ss</a:t>
            </a:r>
            <a:r>
              <a:rPr lang="es-ES" sz="2000" dirty="0"/>
              <a:t> o </a:t>
            </a:r>
            <a:r>
              <a:rPr lang="es-ES" sz="2000" b="1" dirty="0">
                <a:solidFill>
                  <a:srgbClr val="FF0000"/>
                </a:solidFill>
              </a:rPr>
              <a:t>personal</a:t>
            </a:r>
            <a:r>
              <a:rPr lang="es-ES" sz="2000" dirty="0"/>
              <a:t> que no estén contemplados en el Plan de Abastecimiento de Obra.</a:t>
            </a:r>
          </a:p>
          <a:p>
            <a:pPr algn="just"/>
            <a:r>
              <a:rPr lang="es-ES" sz="2000" dirty="0"/>
              <a:t>Durante este plazo:</a:t>
            </a:r>
          </a:p>
          <a:p>
            <a:pPr lvl="1" algn="just"/>
            <a:r>
              <a:rPr lang="es-ES" sz="1600" dirty="0"/>
              <a:t>Residente tramita la apertura del cuaderno de obra.</a:t>
            </a:r>
          </a:p>
          <a:p>
            <a:pPr lvl="1" algn="just"/>
            <a:r>
              <a:rPr lang="es-ES" sz="1600" dirty="0"/>
              <a:t>Supervisor gestiona registro en INFOBRAS.</a:t>
            </a:r>
            <a:endParaRPr lang="es-PE" sz="1600" dirty="0"/>
          </a:p>
          <a:p>
            <a:pPr marL="457200" lvl="1" indent="0" algn="just">
              <a:buNone/>
            </a:pPr>
            <a:endParaRPr lang="es-ES" sz="1600" dirty="0"/>
          </a:p>
        </p:txBody>
      </p:sp>
    </p:spTree>
    <p:extLst>
      <p:ext uri="{BB962C8B-B14F-4D97-AF65-F5344CB8AC3E}">
        <p14:creationId xmlns:p14="http://schemas.microsoft.com/office/powerpoint/2010/main" val="60207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A21DA81-8841-422E-94DD-76D984B7A9F0}"/>
              </a:ext>
            </a:extLst>
          </p:cNvPr>
          <p:cNvPicPr>
            <a:picLocks noChangeAspect="1"/>
          </p:cNvPicPr>
          <p:nvPr/>
        </p:nvPicPr>
        <p:blipFill>
          <a:blip r:embed="rId2"/>
          <a:stretch>
            <a:fillRect/>
          </a:stretch>
        </p:blipFill>
        <p:spPr>
          <a:xfrm>
            <a:off x="304800" y="0"/>
            <a:ext cx="11582400" cy="5902732"/>
          </a:xfrm>
          <a:prstGeom prst="rect">
            <a:avLst/>
          </a:prstGeom>
        </p:spPr>
      </p:pic>
      <p:sp>
        <p:nvSpPr>
          <p:cNvPr id="4" name="Rectángulo 3">
            <a:extLst>
              <a:ext uri="{FF2B5EF4-FFF2-40B4-BE49-F238E27FC236}">
                <a16:creationId xmlns:a16="http://schemas.microsoft.com/office/drawing/2014/main" id="{8E96632F-4B87-4F21-8832-36D9D3AB287E}"/>
              </a:ext>
            </a:extLst>
          </p:cNvPr>
          <p:cNvSpPr/>
          <p:nvPr/>
        </p:nvSpPr>
        <p:spPr>
          <a:xfrm>
            <a:off x="0" y="381000"/>
            <a:ext cx="2209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98677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3D9CA-D341-4F87-BB04-D03FB297ACF8}"/>
              </a:ext>
            </a:extLst>
          </p:cNvPr>
          <p:cNvSpPr>
            <a:spLocks noGrp="1"/>
          </p:cNvSpPr>
          <p:nvPr>
            <p:ph type="title"/>
          </p:nvPr>
        </p:nvSpPr>
        <p:spPr>
          <a:xfrm>
            <a:off x="1617930" y="12150"/>
            <a:ext cx="8159116" cy="583551"/>
          </a:xfrm>
        </p:spPr>
        <p:txBody>
          <a:bodyPr>
            <a:normAutofit fontScale="90000"/>
          </a:bodyPr>
          <a:lstStyle/>
          <a:p>
            <a:pPr algn="l"/>
            <a:r>
              <a:rPr lang="es-MX" sz="4000" b="1" kern="0" dirty="0">
                <a:solidFill>
                  <a:srgbClr val="1C4587"/>
                </a:solidFill>
                <a:latin typeface="Calibri"/>
                <a:ea typeface="Calibri"/>
                <a:cs typeface="Calibri"/>
                <a:sym typeface="Calibri"/>
              </a:rPr>
              <a:t>P</a:t>
            </a:r>
            <a:r>
              <a:rPr kumimoji="0" lang="es-MX" sz="4000" b="1" i="0" u="none" strike="noStrike" kern="0" cap="none" spc="0" normalizeH="0" baseline="0" noProof="0" dirty="0">
                <a:ln>
                  <a:noFill/>
                </a:ln>
                <a:solidFill>
                  <a:srgbClr val="1C4587"/>
                </a:solidFill>
                <a:effectLst/>
                <a:uLnTx/>
                <a:uFillTx/>
                <a:latin typeface="Calibri"/>
                <a:ea typeface="Calibri"/>
                <a:cs typeface="Calibri"/>
                <a:sym typeface="Calibri"/>
              </a:rPr>
              <a:t>lazos en las Contrataciones Públicas</a:t>
            </a:r>
            <a:endParaRPr lang="es-PE" dirty="0"/>
          </a:p>
        </p:txBody>
      </p:sp>
      <p:sp>
        <p:nvSpPr>
          <p:cNvPr id="3" name="Marcador de texto 2">
            <a:extLst>
              <a:ext uri="{FF2B5EF4-FFF2-40B4-BE49-F238E27FC236}">
                <a16:creationId xmlns:a16="http://schemas.microsoft.com/office/drawing/2014/main" id="{D24223C9-F24D-4A46-858E-DACD6977A668}"/>
              </a:ext>
            </a:extLst>
          </p:cNvPr>
          <p:cNvSpPr>
            <a:spLocks noGrp="1"/>
          </p:cNvSpPr>
          <p:nvPr>
            <p:ph type="body" idx="1"/>
          </p:nvPr>
        </p:nvSpPr>
        <p:spPr>
          <a:xfrm>
            <a:off x="334663" y="612394"/>
            <a:ext cx="5386917" cy="639762"/>
          </a:xfrm>
        </p:spPr>
        <p:txBody>
          <a:bodyPr/>
          <a:lstStyle/>
          <a:p>
            <a:r>
              <a:rPr lang="es-PE" dirty="0"/>
              <a:t>Compras menores a 8 UIT</a:t>
            </a:r>
          </a:p>
        </p:txBody>
      </p:sp>
      <p:sp>
        <p:nvSpPr>
          <p:cNvPr id="5" name="Marcador de texto 4">
            <a:extLst>
              <a:ext uri="{FF2B5EF4-FFF2-40B4-BE49-F238E27FC236}">
                <a16:creationId xmlns:a16="http://schemas.microsoft.com/office/drawing/2014/main" id="{3ED84080-2AEF-4AD1-ADD2-F9E1AE9C29D1}"/>
              </a:ext>
            </a:extLst>
          </p:cNvPr>
          <p:cNvSpPr>
            <a:spLocks noGrp="1"/>
          </p:cNvSpPr>
          <p:nvPr>
            <p:ph type="body" sz="quarter" idx="3"/>
          </p:nvPr>
        </p:nvSpPr>
        <p:spPr>
          <a:xfrm>
            <a:off x="6674149" y="595701"/>
            <a:ext cx="5183188" cy="823912"/>
          </a:xfrm>
        </p:spPr>
        <p:txBody>
          <a:bodyPr/>
          <a:lstStyle/>
          <a:p>
            <a:r>
              <a:rPr lang="es-PE" dirty="0"/>
              <a:t>Procedimiento de pago</a:t>
            </a:r>
          </a:p>
        </p:txBody>
      </p:sp>
      <p:sp>
        <p:nvSpPr>
          <p:cNvPr id="7" name="Marcador de número de diapositiva 6">
            <a:extLst>
              <a:ext uri="{FF2B5EF4-FFF2-40B4-BE49-F238E27FC236}">
                <a16:creationId xmlns:a16="http://schemas.microsoft.com/office/drawing/2014/main" id="{D782B1C7-F03B-44EE-82F2-D0697C94DE5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E" smtClean="0"/>
              <a:t>20</a:t>
            </a:fld>
            <a:endParaRPr lang="es-PE"/>
          </a:p>
        </p:txBody>
      </p:sp>
      <p:graphicFrame>
        <p:nvGraphicFramePr>
          <p:cNvPr id="8" name="Tabla 7">
            <a:extLst>
              <a:ext uri="{FF2B5EF4-FFF2-40B4-BE49-F238E27FC236}">
                <a16:creationId xmlns:a16="http://schemas.microsoft.com/office/drawing/2014/main" id="{9FA262FB-89D2-4235-9847-7DB5CE0FDE1F}"/>
              </a:ext>
            </a:extLst>
          </p:cNvPr>
          <p:cNvGraphicFramePr>
            <a:graphicFrameLocks noGrp="1"/>
          </p:cNvGraphicFramePr>
          <p:nvPr>
            <p:extLst>
              <p:ext uri="{D42A27DB-BD31-4B8C-83A1-F6EECF244321}">
                <p14:modId xmlns:p14="http://schemas.microsoft.com/office/powerpoint/2010/main" val="2463028260"/>
              </p:ext>
            </p:extLst>
          </p:nvPr>
        </p:nvGraphicFramePr>
        <p:xfrm>
          <a:off x="473204" y="1230228"/>
          <a:ext cx="4518992" cy="5034189"/>
        </p:xfrm>
        <a:graphic>
          <a:graphicData uri="http://schemas.openxmlformats.org/drawingml/2006/table">
            <a:tbl>
              <a:tblPr/>
              <a:tblGrid>
                <a:gridCol w="336066">
                  <a:extLst>
                    <a:ext uri="{9D8B030D-6E8A-4147-A177-3AD203B41FA5}">
                      <a16:colId xmlns:a16="http://schemas.microsoft.com/office/drawing/2014/main" val="1020596615"/>
                    </a:ext>
                  </a:extLst>
                </a:gridCol>
                <a:gridCol w="3808837">
                  <a:extLst>
                    <a:ext uri="{9D8B030D-6E8A-4147-A177-3AD203B41FA5}">
                      <a16:colId xmlns:a16="http://schemas.microsoft.com/office/drawing/2014/main" val="3566588294"/>
                    </a:ext>
                  </a:extLst>
                </a:gridCol>
                <a:gridCol w="374089">
                  <a:extLst>
                    <a:ext uri="{9D8B030D-6E8A-4147-A177-3AD203B41FA5}">
                      <a16:colId xmlns:a16="http://schemas.microsoft.com/office/drawing/2014/main" val="3548167019"/>
                    </a:ext>
                  </a:extLst>
                </a:gridCol>
              </a:tblGrid>
              <a:tr h="815702">
                <a:tc>
                  <a:txBody>
                    <a:bodyPr/>
                    <a:lstStyle/>
                    <a:p>
                      <a:pPr algn="ctr" fontAlgn="ctr"/>
                      <a:r>
                        <a:rPr lang="es-PE" sz="1400" b="1" i="0" u="none" strike="noStrike" dirty="0" err="1">
                          <a:solidFill>
                            <a:srgbClr val="000000"/>
                          </a:solidFill>
                          <a:effectLst/>
                          <a:latin typeface="Calibri" panose="020F0502020204030204" pitchFamily="34" charset="0"/>
                          <a:cs typeface="Calibri" panose="020F0502020204030204" pitchFamily="34" charset="0"/>
                        </a:rPr>
                        <a:t>N°</a:t>
                      </a:r>
                      <a:endParaRPr lang="es-PE"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1400" b="1" i="0" u="none" strike="noStrike" dirty="0">
                          <a:solidFill>
                            <a:srgbClr val="000000"/>
                          </a:solidFill>
                          <a:effectLst/>
                          <a:latin typeface="Calibri" panose="020F0502020204030204" pitchFamily="34" charset="0"/>
                          <a:cs typeface="Calibri" panose="020F0502020204030204" pitchFamily="34" charset="0"/>
                        </a:rPr>
                        <a:t>ACTIVIDAD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1400" b="1" i="0" u="none" strike="noStrike" dirty="0">
                          <a:solidFill>
                            <a:srgbClr val="000000"/>
                          </a:solidFill>
                          <a:effectLst/>
                          <a:latin typeface="Calibri" panose="020F0502020204030204" pitchFamily="34" charset="0"/>
                          <a:cs typeface="Calibri" panose="020F0502020204030204" pitchFamily="34" charset="0"/>
                        </a:rPr>
                        <a:t> Plazo</a:t>
                      </a:r>
                      <a:br>
                        <a:rPr lang="es-PE" sz="1400" b="1" i="0" u="none" strike="noStrike" dirty="0">
                          <a:solidFill>
                            <a:srgbClr val="000000"/>
                          </a:solidFill>
                          <a:effectLst/>
                          <a:latin typeface="Calibri" panose="020F0502020204030204" pitchFamily="34" charset="0"/>
                          <a:cs typeface="Calibri" panose="020F0502020204030204" pitchFamily="34" charset="0"/>
                        </a:rPr>
                      </a:br>
                      <a:r>
                        <a:rPr lang="es-PE" sz="1400" b="1" i="0" u="none" strike="noStrike" dirty="0" err="1">
                          <a:solidFill>
                            <a:srgbClr val="000000"/>
                          </a:solidFill>
                          <a:effectLst/>
                          <a:latin typeface="Calibri" panose="020F0502020204030204" pitchFamily="34" charset="0"/>
                          <a:cs typeface="Calibri" panose="020F0502020204030204" pitchFamily="34" charset="0"/>
                        </a:rPr>
                        <a:t>dias</a:t>
                      </a:r>
                      <a:endParaRPr lang="es-PE"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353733300"/>
                  </a:ext>
                </a:extLst>
              </a:tr>
              <a:tr h="332579">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400" b="0" i="0" u="none" strike="noStrike" dirty="0">
                          <a:solidFill>
                            <a:srgbClr val="000000"/>
                          </a:solidFill>
                          <a:effectLst/>
                          <a:latin typeface="Calibri" panose="020F0502020204030204" pitchFamily="34" charset="0"/>
                          <a:cs typeface="Calibri" panose="020F0502020204030204" pitchFamily="34" charset="0"/>
                        </a:rPr>
                        <a:t>Elaboración de Requerimiento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3731663"/>
                  </a:ext>
                </a:extLst>
              </a:tr>
              <a:tr h="260213">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400" b="0" i="0" u="none" strike="noStrike" dirty="0">
                          <a:solidFill>
                            <a:srgbClr val="000000"/>
                          </a:solidFill>
                          <a:effectLst/>
                          <a:latin typeface="Calibri" panose="020F0502020204030204" pitchFamily="34" charset="0"/>
                          <a:cs typeface="Calibri" panose="020F0502020204030204" pitchFamily="34" charset="0"/>
                        </a:rPr>
                        <a:t>Visado de Requerimiento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5867611"/>
                  </a:ext>
                </a:extLst>
              </a:tr>
              <a:tr h="210678">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400" b="0" i="0" u="none" strike="noStrike" dirty="0">
                          <a:solidFill>
                            <a:srgbClr val="000000"/>
                          </a:solidFill>
                          <a:effectLst/>
                          <a:latin typeface="Calibri" panose="020F0502020204030204" pitchFamily="34" charset="0"/>
                          <a:cs typeface="Calibri" panose="020F0502020204030204" pitchFamily="34" charset="0"/>
                        </a:rPr>
                        <a:t>Revisión de Requerimiento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cs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6713904"/>
                  </a:ext>
                </a:extLst>
              </a:tr>
              <a:tr h="435794">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400" b="0" i="0" u="none" strike="noStrike">
                          <a:solidFill>
                            <a:srgbClr val="000000"/>
                          </a:solidFill>
                          <a:effectLst/>
                          <a:latin typeface="Calibri" panose="020F0502020204030204" pitchFamily="34" charset="0"/>
                          <a:cs typeface="Calibri" panose="020F0502020204030204" pitchFamily="34" charset="0"/>
                        </a:rPr>
                        <a:t>Indagación de mercado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983847"/>
                  </a:ext>
                </a:extLst>
              </a:tr>
              <a:tr h="210678">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400" b="0" i="0" u="none" strike="noStrike">
                          <a:solidFill>
                            <a:srgbClr val="000000"/>
                          </a:solidFill>
                          <a:effectLst/>
                          <a:latin typeface="Calibri" panose="020F0502020204030204" pitchFamily="34" charset="0"/>
                          <a:cs typeface="Calibri" panose="020F0502020204030204" pitchFamily="34" charset="0"/>
                        </a:rPr>
                        <a:t>Determinación del Valor Referencial/estimado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563792"/>
                  </a:ext>
                </a:extLst>
              </a:tr>
              <a:tr h="306551">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400" b="0" i="0" u="none" strike="noStrike">
                          <a:solidFill>
                            <a:srgbClr val="000000"/>
                          </a:solidFill>
                          <a:effectLst/>
                          <a:latin typeface="Calibri" panose="020F0502020204030204" pitchFamily="34" charset="0"/>
                          <a:cs typeface="Calibri" panose="020F0502020204030204" pitchFamily="34" charset="0"/>
                        </a:rPr>
                        <a:t>Solicitud de certificación presupuestal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726581"/>
                  </a:ext>
                </a:extLst>
              </a:tr>
              <a:tr h="210678">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400" b="0" i="0" u="none" strike="noStrike">
                          <a:solidFill>
                            <a:srgbClr val="000000"/>
                          </a:solidFill>
                          <a:effectLst/>
                          <a:latin typeface="Calibri" panose="020F0502020204030204" pitchFamily="34" charset="0"/>
                          <a:cs typeface="Calibri" panose="020F0502020204030204" pitchFamily="34" charset="0"/>
                        </a:rPr>
                        <a:t>Emisión de certificación presupuestal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cs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282199"/>
                  </a:ext>
                </a:extLst>
              </a:tr>
              <a:tr h="239489">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600" b="0" i="0" u="none" strike="noStrike">
                          <a:solidFill>
                            <a:srgbClr val="000000"/>
                          </a:solidFill>
                          <a:effectLst/>
                          <a:latin typeface="Calibri" panose="020F0502020204030204" pitchFamily="34" charset="0"/>
                          <a:cs typeface="Calibri" panose="020F0502020204030204" pitchFamily="34" charset="0"/>
                        </a:rPr>
                        <a:t>Evaluación de propuestas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400" b="0" i="0" u="none" strike="noStrike">
                          <a:solidFill>
                            <a:srgbClr val="000000"/>
                          </a:solidFill>
                          <a:effectLst/>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185029"/>
                  </a:ext>
                </a:extLst>
              </a:tr>
              <a:tr h="281482">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Calibri" panose="020F0502020204030204" pitchFamily="34" charset="0"/>
                          <a:cs typeface="Calibri" panose="020F0502020204030204" pitchFamily="34" charset="0"/>
                        </a:rPr>
                        <a:t>Otorgamiento de Buena Pro / (O.S. o TdR)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4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034480"/>
                  </a:ext>
                </a:extLst>
              </a:tr>
              <a:tr h="239489">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600" b="0" i="0" u="none" strike="noStrike">
                          <a:solidFill>
                            <a:srgbClr val="000000"/>
                          </a:solidFill>
                          <a:effectLst/>
                          <a:latin typeface="Calibri" panose="020F0502020204030204" pitchFamily="34" charset="0"/>
                          <a:cs typeface="Calibri" panose="020F0502020204030204" pitchFamily="34" charset="0"/>
                        </a:rPr>
                        <a:t>Firma de contrato / (O.S. o TdR)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4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4740604"/>
                  </a:ext>
                </a:extLst>
              </a:tr>
              <a:tr h="239489">
                <a:tc>
                  <a:txBody>
                    <a:bodyPr/>
                    <a:lstStyle/>
                    <a:p>
                      <a:pPr algn="ctr" fontAlgn="ctr"/>
                      <a:r>
                        <a:rPr lang="es-PE" sz="1400" b="0" i="0" u="none" strike="noStrike">
                          <a:solidFill>
                            <a:srgbClr val="000000"/>
                          </a:solidFill>
                          <a:effectLst/>
                          <a:latin typeface="Calibri" panose="020F0502020204030204" pitchFamily="34" charset="0"/>
                          <a:cs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600" b="0" i="0" u="none" strike="noStrike">
                          <a:solidFill>
                            <a:srgbClr val="000000"/>
                          </a:solidFill>
                          <a:effectLst/>
                          <a:latin typeface="Calibri" panose="020F0502020204030204" pitchFamily="34" charset="0"/>
                          <a:cs typeface="Calibri" panose="020F0502020204030204" pitchFamily="34" charset="0"/>
                        </a:rPr>
                        <a:t>Inicio de la prestación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4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923558"/>
                  </a:ext>
                </a:extLst>
              </a:tr>
              <a:tr h="354731">
                <a:tc>
                  <a:txBody>
                    <a:bodyPr/>
                    <a:lstStyle/>
                    <a:p>
                      <a:pPr algn="ctr" fontAlgn="ctr"/>
                      <a:endParaRPr lang="es-PE"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s-PE" sz="1400" b="0" i="0" u="none" strike="noStrike">
                          <a:solidFill>
                            <a:srgbClr val="000000"/>
                          </a:solidFill>
                          <a:effectLst/>
                          <a:latin typeface="Calibri" panose="020F0502020204030204" pitchFamily="34" charset="0"/>
                          <a:cs typeface="Calibri" panose="020F0502020204030204" pitchFamily="34" charset="0"/>
                        </a:rPr>
                        <a:t>dias habiles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a:solidFill>
                            <a:srgbClr val="000000"/>
                          </a:solidFill>
                          <a:effectLst/>
                          <a:latin typeface="Calibri" panose="020F0502020204030204" pitchFamily="34" charset="0"/>
                          <a:cs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213664"/>
                  </a:ext>
                </a:extLst>
              </a:tr>
              <a:tr h="354731">
                <a:tc>
                  <a:txBody>
                    <a:bodyPr/>
                    <a:lstStyle/>
                    <a:p>
                      <a:pPr algn="ctr" fontAlgn="ctr"/>
                      <a:endParaRPr lang="es-PE"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PE" sz="1400" b="0" i="0" u="none" strike="noStrike" dirty="0">
                          <a:solidFill>
                            <a:srgbClr val="000000"/>
                          </a:solidFill>
                          <a:effectLst/>
                          <a:latin typeface="Calibri" panose="020F0502020204030204" pitchFamily="34" charset="0"/>
                          <a:cs typeface="Calibri" panose="020F0502020204030204" pitchFamily="34" charset="0"/>
                        </a:rPr>
                        <a:t>sábados , domingos y feriados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a:solidFill>
                            <a:srgbClr val="000000"/>
                          </a:solidFill>
                          <a:effectLst/>
                          <a:latin typeface="Calibri" panose="020F0502020204030204" pitchFamily="34" charset="0"/>
                          <a:cs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3398791"/>
                  </a:ext>
                </a:extLst>
              </a:tr>
              <a:tr h="354731">
                <a:tc>
                  <a:txBody>
                    <a:bodyPr/>
                    <a:lstStyle/>
                    <a:p>
                      <a:pPr algn="ctr" fontAlgn="ctr"/>
                      <a:endParaRPr lang="es-PE" sz="2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PE" sz="1400" b="0" i="0" u="none" strike="noStrike" dirty="0">
                          <a:solidFill>
                            <a:srgbClr val="000000"/>
                          </a:solidFill>
                          <a:effectLst/>
                          <a:latin typeface="Calibri" panose="020F0502020204030204" pitchFamily="34" charset="0"/>
                          <a:cs typeface="Calibri" panose="020F0502020204030204" pitchFamily="34" charset="0"/>
                        </a:rPr>
                        <a:t>total días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s-PE" sz="1400" b="1" i="0" u="none" strike="noStrike" dirty="0">
                          <a:solidFill>
                            <a:srgbClr val="000000"/>
                          </a:solidFill>
                          <a:effectLst/>
                          <a:latin typeface="Calibri" panose="020F0502020204030204" pitchFamily="34" charset="0"/>
                          <a:cs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201132387"/>
                  </a:ext>
                </a:extLst>
              </a:tr>
            </a:tbl>
          </a:graphicData>
        </a:graphic>
      </p:graphicFrame>
      <p:graphicFrame>
        <p:nvGraphicFramePr>
          <p:cNvPr id="9" name="Tabla 8">
            <a:extLst>
              <a:ext uri="{FF2B5EF4-FFF2-40B4-BE49-F238E27FC236}">
                <a16:creationId xmlns:a16="http://schemas.microsoft.com/office/drawing/2014/main" id="{DD5BFE4E-1F87-4333-B217-4C4E6DCA1CC5}"/>
              </a:ext>
            </a:extLst>
          </p:cNvPr>
          <p:cNvGraphicFramePr>
            <a:graphicFrameLocks noGrp="1"/>
          </p:cNvGraphicFramePr>
          <p:nvPr>
            <p:extLst>
              <p:ext uri="{D42A27DB-BD31-4B8C-83A1-F6EECF244321}">
                <p14:modId xmlns:p14="http://schemas.microsoft.com/office/powerpoint/2010/main" val="226663946"/>
              </p:ext>
            </p:extLst>
          </p:nvPr>
        </p:nvGraphicFramePr>
        <p:xfrm>
          <a:off x="6351103" y="1535113"/>
          <a:ext cx="4518993" cy="4154162"/>
        </p:xfrm>
        <a:graphic>
          <a:graphicData uri="http://schemas.openxmlformats.org/drawingml/2006/table">
            <a:tbl>
              <a:tblPr/>
              <a:tblGrid>
                <a:gridCol w="430826">
                  <a:extLst>
                    <a:ext uri="{9D8B030D-6E8A-4147-A177-3AD203B41FA5}">
                      <a16:colId xmlns:a16="http://schemas.microsoft.com/office/drawing/2014/main" val="593165075"/>
                    </a:ext>
                  </a:extLst>
                </a:gridCol>
                <a:gridCol w="3413830">
                  <a:extLst>
                    <a:ext uri="{9D8B030D-6E8A-4147-A177-3AD203B41FA5}">
                      <a16:colId xmlns:a16="http://schemas.microsoft.com/office/drawing/2014/main" val="3681903459"/>
                    </a:ext>
                  </a:extLst>
                </a:gridCol>
                <a:gridCol w="674337">
                  <a:extLst>
                    <a:ext uri="{9D8B030D-6E8A-4147-A177-3AD203B41FA5}">
                      <a16:colId xmlns:a16="http://schemas.microsoft.com/office/drawing/2014/main" val="1233262427"/>
                    </a:ext>
                  </a:extLst>
                </a:gridCol>
              </a:tblGrid>
              <a:tr h="448097">
                <a:tc>
                  <a:txBody>
                    <a:bodyPr/>
                    <a:lstStyle/>
                    <a:p>
                      <a:pPr algn="ctr" fontAlgn="ctr"/>
                      <a:r>
                        <a:rPr lang="es-PE" sz="1050" b="1" i="0" u="none" strike="noStrike" dirty="0" err="1">
                          <a:solidFill>
                            <a:srgbClr val="000000"/>
                          </a:solidFill>
                          <a:effectLst/>
                          <a:latin typeface="Calibri" panose="020F0502020204030204" pitchFamily="34" charset="0"/>
                        </a:rPr>
                        <a:t>N°</a:t>
                      </a:r>
                      <a:endParaRPr lang="es-PE"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1050" b="1" i="0" u="none" strike="noStrike" dirty="0">
                          <a:solidFill>
                            <a:srgbClr val="000000"/>
                          </a:solidFill>
                          <a:effectLst/>
                          <a:latin typeface="Calibri" panose="020F0502020204030204" pitchFamily="34" charset="0"/>
                        </a:rPr>
                        <a:t>ACTIVIDAD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1050" b="1" i="0" u="none" strike="noStrike">
                          <a:solidFill>
                            <a:srgbClr val="000000"/>
                          </a:solidFill>
                          <a:effectLst/>
                          <a:latin typeface="Calibri" panose="020F0502020204030204" pitchFamily="34" charset="0"/>
                        </a:rPr>
                        <a:t> Plazo</a:t>
                      </a:r>
                      <a:br>
                        <a:rPr lang="es-PE" sz="1050" b="1" i="0" u="none" strike="noStrike">
                          <a:solidFill>
                            <a:srgbClr val="000000"/>
                          </a:solidFill>
                          <a:effectLst/>
                          <a:latin typeface="Calibri" panose="020F0502020204030204" pitchFamily="34" charset="0"/>
                        </a:rPr>
                      </a:br>
                      <a:r>
                        <a:rPr lang="es-PE" sz="1050" b="1" i="0" u="none" strike="noStrike">
                          <a:solidFill>
                            <a:srgbClr val="000000"/>
                          </a:solidFill>
                          <a:effectLst/>
                          <a:latin typeface="Calibri" panose="020F0502020204030204" pitchFamily="34" charset="0"/>
                        </a:rPr>
                        <a:t>dias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061608635"/>
                  </a:ext>
                </a:extLst>
              </a:tr>
              <a:tr h="336915">
                <a:tc>
                  <a:txBody>
                    <a:bodyPr/>
                    <a:lstStyle/>
                    <a:p>
                      <a:pPr algn="ctr" fontAlgn="ctr"/>
                      <a:r>
                        <a:rPr lang="es-PE" sz="16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600" b="0" i="0" u="none" strike="noStrike" dirty="0">
                          <a:solidFill>
                            <a:srgbClr val="000000"/>
                          </a:solidFill>
                          <a:effectLst/>
                          <a:latin typeface="Calibri" panose="020F0502020204030204" pitchFamily="34" charset="0"/>
                        </a:rPr>
                        <a:t>Entrega del bien / servicio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4264662"/>
                  </a:ext>
                </a:extLst>
              </a:tr>
              <a:tr h="336915">
                <a:tc>
                  <a:txBody>
                    <a:bodyPr/>
                    <a:lstStyle/>
                    <a:p>
                      <a:pPr algn="ctr" fontAlgn="ctr"/>
                      <a:r>
                        <a:rPr lang="es-PE" sz="16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600" b="0" i="0" u="none" strike="noStrike">
                          <a:solidFill>
                            <a:srgbClr val="000000"/>
                          </a:solidFill>
                          <a:effectLst/>
                          <a:latin typeface="Calibri" panose="020F0502020204030204" pitchFamily="34" charset="0"/>
                        </a:rPr>
                        <a:t>recepcion del area usuaria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05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470549"/>
                  </a:ext>
                </a:extLst>
              </a:tr>
              <a:tr h="336915">
                <a:tc>
                  <a:txBody>
                    <a:bodyPr/>
                    <a:lstStyle/>
                    <a:p>
                      <a:pPr algn="ctr" fontAlgn="ctr"/>
                      <a:r>
                        <a:rPr lang="es-PE" sz="16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600" b="0" i="0" u="none" strike="noStrike">
                          <a:solidFill>
                            <a:srgbClr val="000000"/>
                          </a:solidFill>
                          <a:effectLst/>
                          <a:latin typeface="Calibri" panose="020F0502020204030204" pitchFamily="34" charset="0"/>
                        </a:rPr>
                        <a:t>conformidad de residencia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05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0861689"/>
                  </a:ext>
                </a:extLst>
              </a:tr>
              <a:tr h="336915">
                <a:tc>
                  <a:txBody>
                    <a:bodyPr/>
                    <a:lstStyle/>
                    <a:p>
                      <a:pPr algn="ctr" fontAlgn="ctr"/>
                      <a:r>
                        <a:rPr lang="es-PE" sz="16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600" b="0" i="0" u="none" strike="noStrike">
                          <a:solidFill>
                            <a:srgbClr val="000000"/>
                          </a:solidFill>
                          <a:effectLst/>
                          <a:latin typeface="Calibri" panose="020F0502020204030204" pitchFamily="34" charset="0"/>
                        </a:rPr>
                        <a:t>conformidad de infraestructura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05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44323"/>
                  </a:ext>
                </a:extLst>
              </a:tr>
              <a:tr h="336915">
                <a:tc>
                  <a:txBody>
                    <a:bodyPr/>
                    <a:lstStyle/>
                    <a:p>
                      <a:pPr algn="ctr" fontAlgn="ctr"/>
                      <a:r>
                        <a:rPr lang="es-PE" sz="16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600" b="0" i="0" u="none" strike="noStrike">
                          <a:solidFill>
                            <a:srgbClr val="000000"/>
                          </a:solidFill>
                          <a:effectLst/>
                          <a:latin typeface="Calibri" panose="020F0502020204030204" pitchFamily="34" charset="0"/>
                        </a:rPr>
                        <a:t>control previo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05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0113887"/>
                  </a:ext>
                </a:extLst>
              </a:tr>
              <a:tr h="336915">
                <a:tc>
                  <a:txBody>
                    <a:bodyPr/>
                    <a:lstStyle/>
                    <a:p>
                      <a:pPr algn="ctr" fontAlgn="ctr"/>
                      <a:r>
                        <a:rPr lang="es-PE" sz="16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600" b="0" i="0" u="none" strike="noStrike">
                          <a:solidFill>
                            <a:srgbClr val="000000"/>
                          </a:solidFill>
                          <a:effectLst/>
                          <a:latin typeface="Calibri" panose="020F0502020204030204" pitchFamily="34" charset="0"/>
                        </a:rPr>
                        <a:t>elaboración de compromiso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05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584555"/>
                  </a:ext>
                </a:extLst>
              </a:tr>
              <a:tr h="336915">
                <a:tc>
                  <a:txBody>
                    <a:bodyPr/>
                    <a:lstStyle/>
                    <a:p>
                      <a:pPr algn="ctr" fontAlgn="ctr"/>
                      <a:r>
                        <a:rPr lang="es-PE" sz="16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600" b="0" i="0" u="none" strike="noStrike">
                          <a:solidFill>
                            <a:srgbClr val="000000"/>
                          </a:solidFill>
                          <a:effectLst/>
                          <a:latin typeface="Calibri" panose="020F0502020204030204" pitchFamily="34" charset="0"/>
                        </a:rPr>
                        <a:t>realizacion del devengado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05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256028"/>
                  </a:ext>
                </a:extLst>
              </a:tr>
              <a:tr h="336915">
                <a:tc>
                  <a:txBody>
                    <a:bodyPr/>
                    <a:lstStyle/>
                    <a:p>
                      <a:pPr algn="ctr" fontAlgn="ctr"/>
                      <a:r>
                        <a:rPr lang="es-PE" sz="16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600" b="0" i="0" u="none" strike="noStrike">
                          <a:solidFill>
                            <a:srgbClr val="000000"/>
                          </a:solidFill>
                          <a:effectLst/>
                          <a:latin typeface="Calibri" panose="020F0502020204030204" pitchFamily="34" charset="0"/>
                        </a:rPr>
                        <a:t>realización del girado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05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0922796"/>
                  </a:ext>
                </a:extLst>
              </a:tr>
              <a:tr h="336915">
                <a:tc gridSpan="2">
                  <a:txBody>
                    <a:bodyPr/>
                    <a:lstStyle/>
                    <a:p>
                      <a:pPr algn="ctr" fontAlgn="ctr"/>
                      <a:r>
                        <a:rPr lang="es-PE" sz="1200" b="0" i="0" u="none" strike="noStrike">
                          <a:solidFill>
                            <a:srgbClr val="000000"/>
                          </a:solidFill>
                          <a:effectLst/>
                          <a:latin typeface="Arial" panose="020B0604020202020204" pitchFamily="34" charset="0"/>
                        </a:rPr>
                        <a:t>Total dias habiles</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00B0F0"/>
                    </a:solidFill>
                  </a:tcPr>
                </a:tc>
                <a:tc hMerge="1">
                  <a:txBody>
                    <a:bodyPr/>
                    <a:lstStyle/>
                    <a:p>
                      <a:endParaRPr lang="es-PE"/>
                    </a:p>
                  </a:txBody>
                  <a:tcPr/>
                </a:tc>
                <a:tc>
                  <a:txBody>
                    <a:bodyPr/>
                    <a:lstStyle/>
                    <a:p>
                      <a:pPr algn="ctr" fontAlgn="b"/>
                      <a:r>
                        <a:rPr lang="es-PE" sz="1050" b="0" i="0" u="none" strike="noStrike" dirty="0">
                          <a:solidFill>
                            <a:srgbClr val="000000"/>
                          </a:solidFill>
                          <a:effectLst/>
                          <a:latin typeface="Calibri" panose="020F0502020204030204" pitchFamily="34" charset="0"/>
                        </a:rPr>
                        <a:t>13</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870073"/>
                  </a:ext>
                </a:extLst>
              </a:tr>
              <a:tr h="336915">
                <a:tc gridSpan="2">
                  <a:txBody>
                    <a:bodyPr/>
                    <a:lstStyle/>
                    <a:p>
                      <a:pPr algn="ctr" fontAlgn="ctr"/>
                      <a:r>
                        <a:rPr lang="es-PE" sz="1200" b="0" i="0" u="none" strike="noStrike">
                          <a:solidFill>
                            <a:srgbClr val="000000"/>
                          </a:solidFill>
                          <a:effectLst/>
                          <a:latin typeface="Arial" panose="020B0604020202020204" pitchFamily="34" charset="0"/>
                        </a:rPr>
                        <a:t>sabados y domingos</a:t>
                      </a:r>
                    </a:p>
                  </a:txBody>
                  <a:tcPr marL="9525" marR="9525" marT="9525" marB="0" anchor="ctr">
                    <a:lnL>
                      <a:noFill/>
                    </a:lnL>
                    <a:lnR>
                      <a:noFill/>
                    </a:lnR>
                    <a:lnT>
                      <a:noFill/>
                    </a:lnT>
                    <a:lnB>
                      <a:noFill/>
                    </a:lnB>
                    <a:solidFill>
                      <a:srgbClr val="00B0F0"/>
                    </a:solidFill>
                  </a:tcPr>
                </a:tc>
                <a:tc hMerge="1">
                  <a:txBody>
                    <a:bodyPr/>
                    <a:lstStyle/>
                    <a:p>
                      <a:endParaRPr lang="es-PE"/>
                    </a:p>
                  </a:txBody>
                  <a:tcPr/>
                </a:tc>
                <a:tc>
                  <a:txBody>
                    <a:bodyPr/>
                    <a:lstStyle/>
                    <a:p>
                      <a:pPr algn="ctr" fontAlgn="b"/>
                      <a:r>
                        <a:rPr lang="es-PE" sz="1050" b="0" i="0" u="none" strike="noStrike" dirty="0">
                          <a:solidFill>
                            <a:srgbClr val="000000"/>
                          </a:solidFill>
                          <a:effectLst/>
                          <a:latin typeface="Calibri" panose="020F0502020204030204" pitchFamily="34" charset="0"/>
                        </a:rPr>
                        <a:t>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3989778"/>
                  </a:ext>
                </a:extLst>
              </a:tr>
              <a:tr h="336915">
                <a:tc gridSpan="2">
                  <a:txBody>
                    <a:bodyPr/>
                    <a:lstStyle/>
                    <a:p>
                      <a:pPr algn="ctr" fontAlgn="b"/>
                      <a:r>
                        <a:rPr lang="es-PE" sz="1200" b="0" i="0" u="none" strike="noStrike">
                          <a:solidFill>
                            <a:srgbClr val="000000"/>
                          </a:solidFill>
                          <a:effectLst/>
                          <a:latin typeface="Calibri" panose="020F0502020204030204" pitchFamily="34" charset="0"/>
                        </a:rPr>
                        <a:t>total dias calendarios</a:t>
                      </a:r>
                    </a:p>
                  </a:txBody>
                  <a:tcPr marL="9525" marR="9525" marT="9525" marB="0" anchor="b">
                    <a:lnL>
                      <a:noFill/>
                    </a:lnL>
                    <a:lnR>
                      <a:noFill/>
                    </a:lnR>
                    <a:lnT>
                      <a:noFill/>
                    </a:lnT>
                    <a:lnB>
                      <a:noFill/>
                    </a:lnB>
                  </a:tcPr>
                </a:tc>
                <a:tc hMerge="1">
                  <a:txBody>
                    <a:bodyPr/>
                    <a:lstStyle/>
                    <a:p>
                      <a:endParaRPr lang="es-PE"/>
                    </a:p>
                  </a:txBody>
                  <a:tcPr/>
                </a:tc>
                <a:tc>
                  <a:txBody>
                    <a:bodyPr/>
                    <a:lstStyle/>
                    <a:p>
                      <a:pPr algn="ctr" fontAlgn="b"/>
                      <a:r>
                        <a:rPr lang="es-PE" sz="1050" b="1" i="0" u="none" strike="noStrike" dirty="0">
                          <a:solidFill>
                            <a:srgbClr val="000000"/>
                          </a:solidFill>
                          <a:effectLst/>
                          <a:latin typeface="Calibri" panose="020F0502020204030204" pitchFamily="34" charset="0"/>
                        </a:rPr>
                        <a:t>17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19260095"/>
                  </a:ext>
                </a:extLst>
              </a:tr>
            </a:tbl>
          </a:graphicData>
        </a:graphic>
      </p:graphicFrame>
    </p:spTree>
    <p:extLst>
      <p:ext uri="{BB962C8B-B14F-4D97-AF65-F5344CB8AC3E}">
        <p14:creationId xmlns:p14="http://schemas.microsoft.com/office/powerpoint/2010/main" val="530586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81DC55D-3CAB-4CED-AE8C-8363920679A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E" smtClean="0"/>
              <a:t>21</a:t>
            </a:fld>
            <a:endParaRPr lang="es-PE"/>
          </a:p>
        </p:txBody>
      </p:sp>
      <p:graphicFrame>
        <p:nvGraphicFramePr>
          <p:cNvPr id="16" name="Tabla 15">
            <a:extLst>
              <a:ext uri="{FF2B5EF4-FFF2-40B4-BE49-F238E27FC236}">
                <a16:creationId xmlns:a16="http://schemas.microsoft.com/office/drawing/2014/main" id="{B0D07880-AB9D-41AD-97CD-27AD7EEF4C56}"/>
              </a:ext>
            </a:extLst>
          </p:cNvPr>
          <p:cNvGraphicFramePr>
            <a:graphicFrameLocks noGrp="1"/>
          </p:cNvGraphicFramePr>
          <p:nvPr>
            <p:extLst>
              <p:ext uri="{D42A27DB-BD31-4B8C-83A1-F6EECF244321}">
                <p14:modId xmlns:p14="http://schemas.microsoft.com/office/powerpoint/2010/main" val="1541691666"/>
              </p:ext>
            </p:extLst>
          </p:nvPr>
        </p:nvGraphicFramePr>
        <p:xfrm>
          <a:off x="1300473" y="1"/>
          <a:ext cx="4561855" cy="6335007"/>
        </p:xfrm>
        <a:graphic>
          <a:graphicData uri="http://schemas.openxmlformats.org/drawingml/2006/table">
            <a:tbl>
              <a:tblPr/>
              <a:tblGrid>
                <a:gridCol w="398945">
                  <a:extLst>
                    <a:ext uri="{9D8B030D-6E8A-4147-A177-3AD203B41FA5}">
                      <a16:colId xmlns:a16="http://schemas.microsoft.com/office/drawing/2014/main" val="3989364577"/>
                    </a:ext>
                  </a:extLst>
                </a:gridCol>
                <a:gridCol w="3538473">
                  <a:extLst>
                    <a:ext uri="{9D8B030D-6E8A-4147-A177-3AD203B41FA5}">
                      <a16:colId xmlns:a16="http://schemas.microsoft.com/office/drawing/2014/main" val="4035263012"/>
                    </a:ext>
                  </a:extLst>
                </a:gridCol>
                <a:gridCol w="624437">
                  <a:extLst>
                    <a:ext uri="{9D8B030D-6E8A-4147-A177-3AD203B41FA5}">
                      <a16:colId xmlns:a16="http://schemas.microsoft.com/office/drawing/2014/main" val="1271875294"/>
                    </a:ext>
                  </a:extLst>
                </a:gridCol>
              </a:tblGrid>
              <a:tr h="329195">
                <a:tc>
                  <a:txBody>
                    <a:bodyPr/>
                    <a:lstStyle/>
                    <a:p>
                      <a:pPr algn="ctr" fontAlgn="ctr"/>
                      <a:r>
                        <a:rPr lang="es-PE" sz="1100" b="1" i="0" u="none" strike="noStrike" dirty="0" err="1">
                          <a:solidFill>
                            <a:srgbClr val="000000"/>
                          </a:solidFill>
                          <a:effectLst/>
                          <a:latin typeface="Calibri" panose="020F0502020204030204" pitchFamily="34" charset="0"/>
                        </a:rPr>
                        <a:t>N°</a:t>
                      </a:r>
                      <a:endParaRPr lang="es-PE" sz="1100" b="1" i="0" u="none" strike="noStrike" dirty="0">
                        <a:solidFill>
                          <a:srgbClr val="000000"/>
                        </a:solidFill>
                        <a:effectLst/>
                        <a:latin typeface="Calibri" panose="020F0502020204030204" pitchFamily="34" charset="0"/>
                      </a:endParaRPr>
                    </a:p>
                  </a:txBody>
                  <a:tcPr marL="5666" marR="5666" marT="566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1100" b="1" i="0" u="none" strike="noStrike" dirty="0">
                          <a:solidFill>
                            <a:srgbClr val="000000"/>
                          </a:solidFill>
                          <a:effectLst/>
                          <a:latin typeface="Calibri" panose="020F0502020204030204" pitchFamily="34" charset="0"/>
                        </a:rPr>
                        <a:t>ACTIVIDAD / LICITACION PUBLICA</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1100" b="1" i="0" u="none" strike="noStrike">
                          <a:solidFill>
                            <a:srgbClr val="000000"/>
                          </a:solidFill>
                          <a:effectLst/>
                          <a:latin typeface="Calibri" panose="020F0502020204030204" pitchFamily="34" charset="0"/>
                        </a:rPr>
                        <a:t> Plazo</a:t>
                      </a:r>
                      <a:br>
                        <a:rPr lang="es-PE" sz="1100" b="1" i="0" u="none" strike="noStrike">
                          <a:solidFill>
                            <a:srgbClr val="000000"/>
                          </a:solidFill>
                          <a:effectLst/>
                          <a:latin typeface="Calibri" panose="020F0502020204030204" pitchFamily="34" charset="0"/>
                        </a:rPr>
                      </a:br>
                      <a:r>
                        <a:rPr lang="es-PE" sz="1100" b="1" i="0" u="none" strike="noStrike">
                          <a:solidFill>
                            <a:srgbClr val="000000"/>
                          </a:solidFill>
                          <a:effectLst/>
                          <a:latin typeface="Calibri" panose="020F0502020204030204" pitchFamily="34" charset="0"/>
                        </a:rPr>
                        <a:t>dias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831551501"/>
                  </a:ext>
                </a:extLst>
              </a:tr>
              <a:tr h="167333">
                <a:tc>
                  <a:txBody>
                    <a:bodyPr/>
                    <a:lstStyle/>
                    <a:p>
                      <a:pPr algn="ctr" fontAlgn="ctr"/>
                      <a:r>
                        <a:rPr lang="es-PE" sz="1100" b="0" i="0" u="none" strike="noStrike">
                          <a:solidFill>
                            <a:srgbClr val="000000"/>
                          </a:solidFill>
                          <a:effectLst/>
                          <a:latin typeface="Calibri" panose="020F0502020204030204" pitchFamily="34" charset="0"/>
                        </a:rPr>
                        <a:t>1</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100" b="0" i="0" u="none" strike="noStrike" dirty="0">
                          <a:solidFill>
                            <a:srgbClr val="000000"/>
                          </a:solidFill>
                          <a:effectLst/>
                          <a:latin typeface="Calibri" panose="020F0502020204030204" pitchFamily="34" charset="0"/>
                        </a:rPr>
                        <a:t>Elaboración de Requerimiento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1</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323188"/>
                  </a:ext>
                </a:extLst>
              </a:tr>
              <a:tr h="167333">
                <a:tc>
                  <a:txBody>
                    <a:bodyPr/>
                    <a:lstStyle/>
                    <a:p>
                      <a:pPr algn="ctr" fontAlgn="ctr"/>
                      <a:r>
                        <a:rPr lang="es-PE" sz="1100" b="0" i="0" u="none" strike="noStrike">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100" b="0" i="0" u="none" strike="noStrike" dirty="0" err="1">
                          <a:solidFill>
                            <a:srgbClr val="000000"/>
                          </a:solidFill>
                          <a:effectLst/>
                          <a:latin typeface="Calibri" panose="020F0502020204030204" pitchFamily="34" charset="0"/>
                        </a:rPr>
                        <a:t>VisaDO</a:t>
                      </a:r>
                      <a:r>
                        <a:rPr lang="es-PE" sz="1100" b="0" i="0" u="none" strike="noStrike" dirty="0">
                          <a:solidFill>
                            <a:srgbClr val="000000"/>
                          </a:solidFill>
                          <a:effectLst/>
                          <a:latin typeface="Calibri" panose="020F0502020204030204" pitchFamily="34" charset="0"/>
                        </a:rPr>
                        <a:t> de Requerimiento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3</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3013256"/>
                  </a:ext>
                </a:extLst>
              </a:tr>
              <a:tr h="198076">
                <a:tc>
                  <a:txBody>
                    <a:bodyPr/>
                    <a:lstStyle/>
                    <a:p>
                      <a:pPr algn="ctr" fontAlgn="ctr"/>
                      <a:r>
                        <a:rPr lang="es-PE" sz="1100" b="0" i="0" u="none" strike="noStrike">
                          <a:solidFill>
                            <a:srgbClr val="000000"/>
                          </a:solidFill>
                          <a:effectLst/>
                          <a:latin typeface="Calibri" panose="020F0502020204030204" pitchFamily="34" charset="0"/>
                        </a:rPr>
                        <a:t>3</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100" b="0" i="0" u="none" strike="noStrike" dirty="0">
                          <a:solidFill>
                            <a:srgbClr val="000000"/>
                          </a:solidFill>
                          <a:effectLst/>
                          <a:latin typeface="Calibri" panose="020F0502020204030204" pitchFamily="34" charset="0"/>
                        </a:rPr>
                        <a:t>Revisión de Requerimiento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693330"/>
                  </a:ext>
                </a:extLst>
              </a:tr>
              <a:tr h="167333">
                <a:tc>
                  <a:txBody>
                    <a:bodyPr/>
                    <a:lstStyle/>
                    <a:p>
                      <a:pPr algn="ctr" fontAlgn="ctr"/>
                      <a:r>
                        <a:rPr lang="es-PE" sz="1100" b="0" i="0" u="none" strike="noStrike">
                          <a:solidFill>
                            <a:srgbClr val="000000"/>
                          </a:solidFill>
                          <a:effectLst/>
                          <a:latin typeface="Calibri" panose="020F0502020204030204" pitchFamily="34" charset="0"/>
                        </a:rPr>
                        <a:t>4</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100" b="0" i="0" u="none" strike="noStrike">
                          <a:solidFill>
                            <a:srgbClr val="000000"/>
                          </a:solidFill>
                          <a:effectLst/>
                          <a:latin typeface="Calibri" panose="020F0502020204030204" pitchFamily="34" charset="0"/>
                        </a:rPr>
                        <a:t>Indagación de mercado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4</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80046"/>
                  </a:ext>
                </a:extLst>
              </a:tr>
              <a:tr h="171666">
                <a:tc>
                  <a:txBody>
                    <a:bodyPr/>
                    <a:lstStyle/>
                    <a:p>
                      <a:pPr algn="ctr" fontAlgn="ctr"/>
                      <a:r>
                        <a:rPr lang="es-PE" sz="1100" b="0" i="0" u="none" strike="noStrike">
                          <a:solidFill>
                            <a:srgbClr val="000000"/>
                          </a:solidFill>
                          <a:effectLst/>
                          <a:latin typeface="Calibri" panose="020F0502020204030204" pitchFamily="34" charset="0"/>
                        </a:rPr>
                        <a:t>5</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dirty="0">
                          <a:solidFill>
                            <a:srgbClr val="000000"/>
                          </a:solidFill>
                          <a:effectLst/>
                          <a:latin typeface="Calibri" panose="020F0502020204030204" pitchFamily="34" charset="0"/>
                        </a:rPr>
                        <a:t>Determinación del Valor Referencial/estimado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1</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867163"/>
                  </a:ext>
                </a:extLst>
              </a:tr>
              <a:tr h="204679">
                <a:tc>
                  <a:txBody>
                    <a:bodyPr/>
                    <a:lstStyle/>
                    <a:p>
                      <a:pPr algn="ctr" fontAlgn="ctr"/>
                      <a:r>
                        <a:rPr lang="es-PE" sz="1100" b="0" i="0" u="none" strike="noStrike">
                          <a:solidFill>
                            <a:srgbClr val="000000"/>
                          </a:solidFill>
                          <a:effectLst/>
                          <a:latin typeface="Calibri" panose="020F0502020204030204" pitchFamily="34" charset="0"/>
                        </a:rPr>
                        <a:t>6</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100" b="0" i="0" u="none" strike="noStrike" dirty="0">
                          <a:solidFill>
                            <a:srgbClr val="000000"/>
                          </a:solidFill>
                          <a:effectLst/>
                          <a:latin typeface="Calibri" panose="020F0502020204030204" pitchFamily="34" charset="0"/>
                        </a:rPr>
                        <a:t>Solicitud de certificación presupuestal</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6706284"/>
                  </a:ext>
                </a:extLst>
              </a:tr>
              <a:tr h="167333">
                <a:tc>
                  <a:txBody>
                    <a:bodyPr/>
                    <a:lstStyle/>
                    <a:p>
                      <a:pPr algn="ctr" fontAlgn="ctr"/>
                      <a:r>
                        <a:rPr lang="es-PE" sz="1100" b="0" i="0" u="none" strike="noStrike">
                          <a:solidFill>
                            <a:srgbClr val="000000"/>
                          </a:solidFill>
                          <a:effectLst/>
                          <a:latin typeface="Calibri" panose="020F0502020204030204" pitchFamily="34" charset="0"/>
                        </a:rPr>
                        <a:t>7</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100" b="0" i="0" u="none" strike="noStrike" dirty="0">
                          <a:solidFill>
                            <a:srgbClr val="000000"/>
                          </a:solidFill>
                          <a:effectLst/>
                          <a:latin typeface="Calibri" panose="020F0502020204030204" pitchFamily="34" charset="0"/>
                        </a:rPr>
                        <a:t>Emisión de certificación presupuestal</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9494197"/>
                  </a:ext>
                </a:extLst>
              </a:tr>
              <a:tr h="171666">
                <a:tc>
                  <a:txBody>
                    <a:bodyPr/>
                    <a:lstStyle/>
                    <a:p>
                      <a:pPr algn="ctr" fontAlgn="ctr"/>
                      <a:r>
                        <a:rPr lang="es-PE" sz="1100" b="0" i="0" u="none" strike="noStrike">
                          <a:solidFill>
                            <a:srgbClr val="000000"/>
                          </a:solidFill>
                          <a:effectLst/>
                          <a:latin typeface="Calibri" panose="020F0502020204030204" pitchFamily="34" charset="0"/>
                        </a:rPr>
                        <a:t>8</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100" b="0" i="0" u="none" strike="noStrike" dirty="0">
                          <a:solidFill>
                            <a:srgbClr val="000000"/>
                          </a:solidFill>
                          <a:effectLst/>
                          <a:latin typeface="Calibri" panose="020F0502020204030204" pitchFamily="34" charset="0"/>
                        </a:rPr>
                        <a:t>Inclusión en el PAC</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525882"/>
                  </a:ext>
                </a:extLst>
              </a:tr>
              <a:tr h="329195">
                <a:tc>
                  <a:txBody>
                    <a:bodyPr/>
                    <a:lstStyle/>
                    <a:p>
                      <a:pPr algn="ctr" fontAlgn="ctr"/>
                      <a:r>
                        <a:rPr lang="es-PE" sz="1100" b="0" i="0" u="none" strike="noStrike">
                          <a:solidFill>
                            <a:srgbClr val="000000"/>
                          </a:solidFill>
                          <a:effectLst/>
                          <a:latin typeface="Calibri" panose="020F0502020204030204" pitchFamily="34" charset="0"/>
                        </a:rPr>
                        <a:t>9</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Arial" panose="020B0604020202020204" pitchFamily="34" charset="0"/>
                        </a:rPr>
                        <a:t>Aprobación del Expediente de Contratación /  </a:t>
                      </a:r>
                      <a:r>
                        <a:rPr lang="es-MX" sz="1100" b="0" i="1" u="none" strike="noStrike" dirty="0">
                          <a:solidFill>
                            <a:srgbClr val="000000"/>
                          </a:solidFill>
                          <a:effectLst/>
                          <a:latin typeface="Arial" panose="020B0604020202020204" pitchFamily="34" charset="0"/>
                        </a:rPr>
                        <a:t>(O.S. o </a:t>
                      </a:r>
                      <a:r>
                        <a:rPr lang="es-MX" sz="1100" b="0" i="1" u="none" strike="noStrike" dirty="0" err="1">
                          <a:solidFill>
                            <a:srgbClr val="000000"/>
                          </a:solidFill>
                          <a:effectLst/>
                          <a:latin typeface="Arial" panose="020B0604020202020204" pitchFamily="34" charset="0"/>
                        </a:rPr>
                        <a:t>TdR</a:t>
                      </a:r>
                      <a:r>
                        <a:rPr lang="es-MX" sz="1100" b="0" i="1" u="none" strike="noStrike" dirty="0">
                          <a:solidFill>
                            <a:srgbClr val="000000"/>
                          </a:solidFill>
                          <a:effectLst/>
                          <a:latin typeface="Arial" panose="020B0604020202020204" pitchFamily="34" charset="0"/>
                        </a:rPr>
                        <a:t>)</a:t>
                      </a:r>
                      <a:endParaRPr lang="es-MX" sz="1100" b="0" i="0" u="none" strike="noStrike" dirty="0">
                        <a:solidFill>
                          <a:srgbClr val="000000"/>
                        </a:solidFill>
                        <a:effectLst/>
                        <a:latin typeface="Arial" panose="020B0604020202020204" pitchFamily="34" charset="0"/>
                      </a:endParaRP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100" b="0" i="0" u="none" strike="noStrike">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569768"/>
                  </a:ext>
                </a:extLst>
              </a:tr>
              <a:tr h="167333">
                <a:tc>
                  <a:txBody>
                    <a:bodyPr/>
                    <a:lstStyle/>
                    <a:p>
                      <a:pPr algn="ctr" fontAlgn="ctr"/>
                      <a:r>
                        <a:rPr lang="es-PE" sz="1100" b="0" i="0" u="none" strike="noStrike">
                          <a:solidFill>
                            <a:srgbClr val="000000"/>
                          </a:solidFill>
                          <a:effectLst/>
                          <a:latin typeface="Calibri" panose="020F0502020204030204" pitchFamily="34" charset="0"/>
                        </a:rPr>
                        <a:t>10</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dirty="0">
                          <a:solidFill>
                            <a:srgbClr val="000000"/>
                          </a:solidFill>
                          <a:effectLst/>
                          <a:latin typeface="Arial" panose="020B0604020202020204" pitchFamily="34" charset="0"/>
                        </a:rPr>
                        <a:t>Designación del Comité Especial.</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100" b="0" i="0" u="none" strike="noStrike">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420149"/>
                  </a:ext>
                </a:extLst>
              </a:tr>
              <a:tr h="167333">
                <a:tc>
                  <a:txBody>
                    <a:bodyPr/>
                    <a:lstStyle/>
                    <a:p>
                      <a:pPr algn="ctr" fontAlgn="ctr"/>
                      <a:r>
                        <a:rPr lang="es-PE" sz="1100" b="0" i="0" u="none" strike="noStrike">
                          <a:solidFill>
                            <a:srgbClr val="000000"/>
                          </a:solidFill>
                          <a:effectLst/>
                          <a:latin typeface="Calibri" panose="020F0502020204030204" pitchFamily="34" charset="0"/>
                        </a:rPr>
                        <a:t>11</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Aprobación de las Bases por Comité.</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100" b="0" i="0" u="none" strike="noStrike" dirty="0">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147331"/>
                  </a:ext>
                </a:extLst>
              </a:tr>
              <a:tr h="167333">
                <a:tc>
                  <a:txBody>
                    <a:bodyPr/>
                    <a:lstStyle/>
                    <a:p>
                      <a:pPr algn="ctr" fontAlgn="ctr"/>
                      <a:r>
                        <a:rPr lang="es-PE" sz="1100" b="0" i="0" u="none" strike="noStrike">
                          <a:solidFill>
                            <a:srgbClr val="000000"/>
                          </a:solidFill>
                          <a:effectLst/>
                          <a:latin typeface="Calibri" panose="020F0502020204030204" pitchFamily="34" charset="0"/>
                        </a:rPr>
                        <a:t>12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Aprobación de las Bases con Resolución</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100" b="0" i="0" u="none" strike="noStrike" dirty="0">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0723294"/>
                  </a:ext>
                </a:extLst>
              </a:tr>
              <a:tr h="167333">
                <a:tc>
                  <a:txBody>
                    <a:bodyPr/>
                    <a:lstStyle/>
                    <a:p>
                      <a:pPr algn="ctr" fontAlgn="ctr"/>
                      <a:r>
                        <a:rPr lang="es-PE" sz="1100" b="0" i="0" u="none" strike="noStrike">
                          <a:solidFill>
                            <a:srgbClr val="000000"/>
                          </a:solidFill>
                          <a:effectLst/>
                          <a:latin typeface="Calibri" panose="020F0502020204030204" pitchFamily="34" charset="0"/>
                        </a:rPr>
                        <a:t>13</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Convocatoria</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100" b="0" i="0" u="none" strike="noStrike" dirty="0">
                          <a:solidFill>
                            <a:srgbClr val="000000"/>
                          </a:solidFill>
                          <a:effectLst/>
                          <a:latin typeface="Calibri" panose="020F0502020204030204" pitchFamily="34" charset="0"/>
                        </a:rPr>
                        <a:t>1</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039656"/>
                  </a:ext>
                </a:extLst>
              </a:tr>
              <a:tr h="167333">
                <a:tc>
                  <a:txBody>
                    <a:bodyPr/>
                    <a:lstStyle/>
                    <a:p>
                      <a:pPr algn="ctr" fontAlgn="ctr"/>
                      <a:r>
                        <a:rPr lang="es-PE" sz="1100" b="0" i="0" u="none" strike="noStrike">
                          <a:solidFill>
                            <a:srgbClr val="000000"/>
                          </a:solidFill>
                          <a:effectLst/>
                          <a:latin typeface="Calibri" panose="020F0502020204030204" pitchFamily="34" charset="0"/>
                        </a:rPr>
                        <a:t>14</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Registro de participantes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100" b="0" i="0" u="none" strike="noStrike" dirty="0">
                          <a:solidFill>
                            <a:srgbClr val="000000"/>
                          </a:solidFill>
                          <a:effectLst/>
                          <a:latin typeface="Calibri" panose="020F0502020204030204" pitchFamily="34" charset="0"/>
                        </a:rPr>
                        <a:t> </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8207901"/>
                  </a:ext>
                </a:extLst>
              </a:tr>
              <a:tr h="167333">
                <a:tc>
                  <a:txBody>
                    <a:bodyPr/>
                    <a:lstStyle/>
                    <a:p>
                      <a:pPr algn="ctr" fontAlgn="ctr"/>
                      <a:r>
                        <a:rPr lang="es-PE" sz="1100" b="0" i="0" u="none" strike="noStrike">
                          <a:solidFill>
                            <a:srgbClr val="000000"/>
                          </a:solidFill>
                          <a:effectLst/>
                          <a:latin typeface="Calibri" panose="020F0502020204030204" pitchFamily="34" charset="0"/>
                        </a:rPr>
                        <a:t>15</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Consultas y Observaciones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PE" sz="1100" b="0" i="0" u="none" strike="noStrike" dirty="0">
                          <a:solidFill>
                            <a:srgbClr val="000000"/>
                          </a:solidFill>
                          <a:effectLst/>
                          <a:latin typeface="Calibri" panose="020F0502020204030204" pitchFamily="34" charset="0"/>
                        </a:rPr>
                        <a:t> </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11862"/>
                  </a:ext>
                </a:extLst>
              </a:tr>
              <a:tr h="167333">
                <a:tc>
                  <a:txBody>
                    <a:bodyPr/>
                    <a:lstStyle/>
                    <a:p>
                      <a:pPr algn="ctr" fontAlgn="ctr"/>
                      <a:r>
                        <a:rPr lang="es-PE" sz="1100" b="0" i="0" u="none" strike="noStrike">
                          <a:solidFill>
                            <a:srgbClr val="000000"/>
                          </a:solidFill>
                          <a:effectLst/>
                          <a:latin typeface="Calibri" panose="020F0502020204030204" pitchFamily="34" charset="0"/>
                        </a:rPr>
                        <a:t>16</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Absolucion de Consultas y Observaciones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100" b="0" i="0" u="none" strike="noStrike" dirty="0">
                          <a:solidFill>
                            <a:srgbClr val="000000"/>
                          </a:solidFill>
                          <a:effectLst/>
                          <a:latin typeface="Calibri" panose="020F0502020204030204" pitchFamily="34" charset="0"/>
                        </a:rPr>
                        <a:t> </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644127"/>
                  </a:ext>
                </a:extLst>
              </a:tr>
              <a:tr h="167333">
                <a:tc>
                  <a:txBody>
                    <a:bodyPr/>
                    <a:lstStyle/>
                    <a:p>
                      <a:pPr algn="ctr" fontAlgn="ctr"/>
                      <a:r>
                        <a:rPr lang="es-PE" sz="1100" b="0" i="0" u="none" strike="noStrike">
                          <a:solidFill>
                            <a:srgbClr val="000000"/>
                          </a:solidFill>
                          <a:effectLst/>
                          <a:latin typeface="Calibri" panose="020F0502020204030204" pitchFamily="34" charset="0"/>
                        </a:rPr>
                        <a:t>17</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Opinión del Area Usuaria</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PE" sz="1100" b="0" i="0" u="none" strike="noStrike" dirty="0">
                          <a:solidFill>
                            <a:srgbClr val="000000"/>
                          </a:solidFill>
                          <a:effectLst/>
                          <a:latin typeface="Calibri" panose="020F0502020204030204" pitchFamily="34" charset="0"/>
                        </a:rPr>
                        <a:t> </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706931"/>
                  </a:ext>
                </a:extLst>
              </a:tr>
              <a:tr h="167333">
                <a:tc>
                  <a:txBody>
                    <a:bodyPr/>
                    <a:lstStyle/>
                    <a:p>
                      <a:pPr algn="ctr" fontAlgn="ctr"/>
                      <a:r>
                        <a:rPr lang="es-PE" sz="1100" b="0" i="0" u="none" strike="noStrike">
                          <a:solidFill>
                            <a:srgbClr val="000000"/>
                          </a:solidFill>
                          <a:effectLst/>
                          <a:latin typeface="Calibri" panose="020F0502020204030204" pitchFamily="34" charset="0"/>
                        </a:rPr>
                        <a:t>18</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Integraciones de Bases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100" b="0" i="0" u="none" strike="noStrike">
                          <a:solidFill>
                            <a:srgbClr val="000000"/>
                          </a:solidFill>
                          <a:effectLst/>
                          <a:latin typeface="Calibri" panose="020F0502020204030204" pitchFamily="34" charset="0"/>
                        </a:rPr>
                        <a:t> </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552346"/>
                  </a:ext>
                </a:extLst>
              </a:tr>
              <a:tr h="167333">
                <a:tc>
                  <a:txBody>
                    <a:bodyPr/>
                    <a:lstStyle/>
                    <a:p>
                      <a:pPr algn="ctr" fontAlgn="ctr"/>
                      <a:r>
                        <a:rPr lang="es-PE" sz="1100" b="0" i="0" u="none" strike="noStrike">
                          <a:solidFill>
                            <a:srgbClr val="000000"/>
                          </a:solidFill>
                          <a:effectLst/>
                          <a:latin typeface="Calibri" panose="020F0502020204030204" pitchFamily="34" charset="0"/>
                        </a:rPr>
                        <a:t>19</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Elevacion de Bases al OSCE</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PE" sz="1100" b="0" i="0" u="none" strike="noStrike">
                          <a:solidFill>
                            <a:srgbClr val="000000"/>
                          </a:solidFill>
                          <a:effectLst/>
                          <a:latin typeface="Calibri" panose="020F0502020204030204" pitchFamily="34" charset="0"/>
                        </a:rPr>
                        <a:t> </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051619"/>
                  </a:ext>
                </a:extLst>
              </a:tr>
              <a:tr h="167333">
                <a:tc>
                  <a:txBody>
                    <a:bodyPr/>
                    <a:lstStyle/>
                    <a:p>
                      <a:pPr algn="ctr" fontAlgn="ctr"/>
                      <a:r>
                        <a:rPr lang="es-PE" sz="1100" b="0" i="0" u="none" strike="noStrike">
                          <a:solidFill>
                            <a:srgbClr val="000000"/>
                          </a:solidFill>
                          <a:effectLst/>
                          <a:latin typeface="Calibri" panose="020F0502020204030204" pitchFamily="34" charset="0"/>
                        </a:rPr>
                        <a:t>20</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Integracion de Bases OSCE</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s-PE" sz="1100" b="0" i="0" u="none" strike="noStrike">
                          <a:solidFill>
                            <a:srgbClr val="000000"/>
                          </a:solidFill>
                          <a:effectLst/>
                          <a:latin typeface="Calibri" panose="020F0502020204030204" pitchFamily="34" charset="0"/>
                        </a:rPr>
                        <a:t> </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601928"/>
                  </a:ext>
                </a:extLst>
              </a:tr>
              <a:tr h="167333">
                <a:tc>
                  <a:txBody>
                    <a:bodyPr/>
                    <a:lstStyle/>
                    <a:p>
                      <a:pPr algn="ctr" fontAlgn="ctr"/>
                      <a:r>
                        <a:rPr lang="es-PE" sz="1100" b="0" i="0" u="none" strike="noStrike">
                          <a:solidFill>
                            <a:srgbClr val="000000"/>
                          </a:solidFill>
                          <a:effectLst/>
                          <a:latin typeface="Calibri" panose="020F0502020204030204" pitchFamily="34" charset="0"/>
                        </a:rPr>
                        <a:t>21</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Presentación de propuestas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s-PE" sz="1100" b="0" i="0" u="none" strike="noStrike">
                          <a:solidFill>
                            <a:srgbClr val="000000"/>
                          </a:solidFill>
                          <a:effectLst/>
                          <a:latin typeface="Calibri" panose="020F0502020204030204" pitchFamily="34" charset="0"/>
                        </a:rPr>
                        <a:t> </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2795130"/>
                  </a:ext>
                </a:extLst>
              </a:tr>
              <a:tr h="167333">
                <a:tc>
                  <a:txBody>
                    <a:bodyPr/>
                    <a:lstStyle/>
                    <a:p>
                      <a:pPr algn="ctr" fontAlgn="ctr"/>
                      <a:r>
                        <a:rPr lang="es-PE" sz="1100" b="0" i="0" u="none" strike="noStrike">
                          <a:solidFill>
                            <a:srgbClr val="000000"/>
                          </a:solidFill>
                          <a:effectLst/>
                          <a:latin typeface="Calibri" panose="020F0502020204030204" pitchFamily="34" charset="0"/>
                        </a:rPr>
                        <a:t>22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Evaluación de propuestas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100" b="0" i="0" u="none" strike="noStrike">
                          <a:solidFill>
                            <a:srgbClr val="000000"/>
                          </a:solidFill>
                          <a:effectLst/>
                          <a:latin typeface="Calibri" panose="020F0502020204030204" pitchFamily="34" charset="0"/>
                        </a:rPr>
                        <a:t> </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533921"/>
                  </a:ext>
                </a:extLst>
              </a:tr>
              <a:tr h="167333">
                <a:tc>
                  <a:txBody>
                    <a:bodyPr/>
                    <a:lstStyle/>
                    <a:p>
                      <a:pPr algn="ctr" fontAlgn="ctr"/>
                      <a:r>
                        <a:rPr lang="es-PE" sz="1100" b="0" i="0" u="none" strike="noStrike">
                          <a:solidFill>
                            <a:srgbClr val="000000"/>
                          </a:solidFill>
                          <a:effectLst/>
                          <a:latin typeface="Calibri" panose="020F0502020204030204" pitchFamily="34" charset="0"/>
                        </a:rPr>
                        <a:t>23</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Arial" panose="020B0604020202020204" pitchFamily="34" charset="0"/>
                        </a:rPr>
                        <a:t>Otorgamiento de Buena Pro / (O.S. o TdR)</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100" b="0" i="0" u="none" strike="noStrike">
                          <a:solidFill>
                            <a:srgbClr val="000000"/>
                          </a:solidFill>
                          <a:effectLst/>
                          <a:latin typeface="Calibri" panose="020F0502020204030204" pitchFamily="34" charset="0"/>
                        </a:rPr>
                        <a:t>22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0536550"/>
                  </a:ext>
                </a:extLst>
              </a:tr>
              <a:tr h="171666">
                <a:tc>
                  <a:txBody>
                    <a:bodyPr/>
                    <a:lstStyle/>
                    <a:p>
                      <a:pPr algn="ctr" fontAlgn="ctr"/>
                      <a:r>
                        <a:rPr lang="es-PE" sz="1100" b="0" i="0" u="none" strike="noStrike">
                          <a:solidFill>
                            <a:srgbClr val="000000"/>
                          </a:solidFill>
                          <a:effectLst/>
                          <a:latin typeface="Calibri" panose="020F0502020204030204" pitchFamily="34" charset="0"/>
                        </a:rPr>
                        <a:t>24</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Periodo de impugnaciones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s-PE" sz="1100" b="0" i="0" u="none" strike="noStrike">
                          <a:solidFill>
                            <a:srgbClr val="000000"/>
                          </a:solidFill>
                          <a:effectLst/>
                          <a:latin typeface="Calibri" panose="020F0502020204030204" pitchFamily="34" charset="0"/>
                        </a:rPr>
                        <a:t> </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4684010"/>
                  </a:ext>
                </a:extLst>
              </a:tr>
              <a:tr h="167333">
                <a:tc>
                  <a:txBody>
                    <a:bodyPr/>
                    <a:lstStyle/>
                    <a:p>
                      <a:pPr algn="ctr" fontAlgn="ctr"/>
                      <a:r>
                        <a:rPr lang="es-PE" sz="1100" b="0" i="0" u="none" strike="noStrike">
                          <a:solidFill>
                            <a:srgbClr val="000000"/>
                          </a:solidFill>
                          <a:effectLst/>
                          <a:latin typeface="Calibri" panose="020F0502020204030204" pitchFamily="34" charset="0"/>
                        </a:rPr>
                        <a:t>25</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Consentimiento BP</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100" b="0" i="0" u="none" strike="noStrike">
                          <a:solidFill>
                            <a:srgbClr val="000000"/>
                          </a:solidFill>
                          <a:effectLst/>
                          <a:latin typeface="Calibri" panose="020F0502020204030204" pitchFamily="34" charset="0"/>
                        </a:rPr>
                        <a:t>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354379"/>
                  </a:ext>
                </a:extLst>
              </a:tr>
              <a:tr h="224486">
                <a:tc>
                  <a:txBody>
                    <a:bodyPr/>
                    <a:lstStyle/>
                    <a:p>
                      <a:pPr algn="ctr" fontAlgn="ctr"/>
                      <a:r>
                        <a:rPr lang="es-PE" sz="1100" b="0" i="0" u="none" strike="noStrike">
                          <a:solidFill>
                            <a:srgbClr val="000000"/>
                          </a:solidFill>
                          <a:effectLst/>
                          <a:latin typeface="Calibri" panose="020F0502020204030204" pitchFamily="34" charset="0"/>
                        </a:rPr>
                        <a:t>26</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Presentacion de documentos para firma de contrato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100" b="0" i="0" u="none" strike="noStrike" dirty="0">
                          <a:solidFill>
                            <a:srgbClr val="000000"/>
                          </a:solidFill>
                          <a:effectLst/>
                          <a:latin typeface="Calibri" panose="020F0502020204030204" pitchFamily="34" charset="0"/>
                        </a:rPr>
                        <a:t>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2360103"/>
                  </a:ext>
                </a:extLst>
              </a:tr>
              <a:tr h="167333">
                <a:tc>
                  <a:txBody>
                    <a:bodyPr/>
                    <a:lstStyle/>
                    <a:p>
                      <a:pPr algn="ctr" fontAlgn="ctr"/>
                      <a:r>
                        <a:rPr lang="es-PE" sz="1100" b="0" i="0" u="none" strike="noStrike">
                          <a:solidFill>
                            <a:srgbClr val="000000"/>
                          </a:solidFill>
                          <a:effectLst/>
                          <a:latin typeface="Calibri" panose="020F0502020204030204" pitchFamily="34" charset="0"/>
                        </a:rPr>
                        <a:t>27</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Revision de documentos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100" b="0" i="0" u="none" strike="noStrike" dirty="0">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260285"/>
                  </a:ext>
                </a:extLst>
              </a:tr>
              <a:tr h="167333">
                <a:tc>
                  <a:txBody>
                    <a:bodyPr/>
                    <a:lstStyle/>
                    <a:p>
                      <a:pPr algn="ctr" fontAlgn="ctr"/>
                      <a:r>
                        <a:rPr lang="es-PE" sz="1100" b="0" i="0" u="none" strike="noStrike">
                          <a:solidFill>
                            <a:srgbClr val="000000"/>
                          </a:solidFill>
                          <a:effectLst/>
                          <a:latin typeface="Calibri" panose="020F0502020204030204" pitchFamily="34" charset="0"/>
                        </a:rPr>
                        <a:t>28</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Elaboracion del Contrato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100" b="0" i="0" u="none" strike="noStrike" dirty="0">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385899"/>
                  </a:ext>
                </a:extLst>
              </a:tr>
              <a:tr h="167333">
                <a:tc>
                  <a:txBody>
                    <a:bodyPr/>
                    <a:lstStyle/>
                    <a:p>
                      <a:pPr algn="ctr" fontAlgn="ctr"/>
                      <a:r>
                        <a:rPr lang="es-PE" sz="1100" b="0" i="0" u="none" strike="noStrike">
                          <a:solidFill>
                            <a:srgbClr val="000000"/>
                          </a:solidFill>
                          <a:effectLst/>
                          <a:latin typeface="Calibri" panose="020F0502020204030204" pitchFamily="34" charset="0"/>
                        </a:rPr>
                        <a:t>29</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Firma de contrato / (O.S. o TdR)</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1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9056764"/>
                  </a:ext>
                </a:extLst>
              </a:tr>
              <a:tr h="167333">
                <a:tc>
                  <a:txBody>
                    <a:bodyPr/>
                    <a:lstStyle/>
                    <a:p>
                      <a:pPr algn="ctr" fontAlgn="ctr"/>
                      <a:r>
                        <a:rPr lang="es-PE" sz="1100" b="0" i="0" u="none" strike="noStrike">
                          <a:solidFill>
                            <a:srgbClr val="000000"/>
                          </a:solidFill>
                          <a:effectLst/>
                          <a:latin typeface="Calibri" panose="020F0502020204030204" pitchFamily="34" charset="0"/>
                        </a:rPr>
                        <a:t>30</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Arial" panose="020B0604020202020204" pitchFamily="34" charset="0"/>
                        </a:rPr>
                        <a:t>Inicio de la prestación</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100" b="0" i="0" u="none" strike="noStrike" dirty="0">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247133"/>
                  </a:ext>
                </a:extLst>
              </a:tr>
              <a:tr h="167333">
                <a:tc gridSpan="2">
                  <a:txBody>
                    <a:bodyPr/>
                    <a:lstStyle/>
                    <a:p>
                      <a:pPr algn="ctr" fontAlgn="ctr"/>
                      <a:r>
                        <a:rPr lang="es-PE" sz="1100" b="0" i="0" u="none" strike="noStrike">
                          <a:solidFill>
                            <a:srgbClr val="000000"/>
                          </a:solidFill>
                          <a:effectLst/>
                          <a:latin typeface="Arial" panose="020B0604020202020204" pitchFamily="34" charset="0"/>
                        </a:rPr>
                        <a:t>Total dias habiles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hMerge="1">
                  <a:txBody>
                    <a:bodyPr/>
                    <a:lstStyle/>
                    <a:p>
                      <a:endParaRPr lang="es-PE"/>
                    </a:p>
                  </a:txBody>
                  <a:tcPr/>
                </a:tc>
                <a:tc>
                  <a:txBody>
                    <a:bodyPr/>
                    <a:lstStyle/>
                    <a:p>
                      <a:pPr algn="ctr" fontAlgn="b"/>
                      <a:r>
                        <a:rPr lang="es-PE" sz="1100" b="0" i="0" u="none" strike="noStrike" dirty="0">
                          <a:solidFill>
                            <a:srgbClr val="000000"/>
                          </a:solidFill>
                          <a:effectLst/>
                          <a:latin typeface="Calibri" panose="020F0502020204030204" pitchFamily="34" charset="0"/>
                        </a:rPr>
                        <a:t>72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0824492"/>
                  </a:ext>
                </a:extLst>
              </a:tr>
              <a:tr h="167333">
                <a:tc gridSpan="2">
                  <a:txBody>
                    <a:bodyPr/>
                    <a:lstStyle/>
                    <a:p>
                      <a:pPr algn="ctr" fontAlgn="ctr"/>
                      <a:r>
                        <a:rPr lang="es-PE" sz="1100" b="0" i="0" u="none" strike="noStrike">
                          <a:solidFill>
                            <a:srgbClr val="000000"/>
                          </a:solidFill>
                          <a:effectLst/>
                          <a:latin typeface="Arial" panose="020B0604020202020204" pitchFamily="34" charset="0"/>
                        </a:rPr>
                        <a:t>sabados y domingos</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s-PE"/>
                    </a:p>
                  </a:txBody>
                  <a:tcPr/>
                </a:tc>
                <a:tc>
                  <a:txBody>
                    <a:bodyPr/>
                    <a:lstStyle/>
                    <a:p>
                      <a:pPr algn="ctr" fontAlgn="b"/>
                      <a:r>
                        <a:rPr lang="es-PE" sz="1100" b="0" i="0" u="none" strike="noStrike" dirty="0">
                          <a:solidFill>
                            <a:srgbClr val="000000"/>
                          </a:solidFill>
                          <a:effectLst/>
                          <a:latin typeface="Calibri" panose="020F0502020204030204" pitchFamily="34" charset="0"/>
                        </a:rPr>
                        <a:t>28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564462"/>
                  </a:ext>
                </a:extLst>
              </a:tr>
              <a:tr h="167333">
                <a:tc>
                  <a:txBody>
                    <a:bodyPr/>
                    <a:lstStyle/>
                    <a:p>
                      <a:pPr algn="ctr" fontAlgn="ctr"/>
                      <a:r>
                        <a:rPr lang="es-PE" sz="1100" b="0" i="0" u="none" strike="noStrike">
                          <a:solidFill>
                            <a:srgbClr val="000000"/>
                          </a:solidFill>
                          <a:effectLst/>
                          <a:latin typeface="Calibri" panose="020F0502020204030204" pitchFamily="34" charset="0"/>
                        </a:rPr>
                        <a:t> </a:t>
                      </a:r>
                    </a:p>
                  </a:txBody>
                  <a:tcPr marL="5666" marR="5666" marT="566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100" b="0" i="0" u="none" strike="noStrike">
                          <a:solidFill>
                            <a:srgbClr val="000000"/>
                          </a:solidFill>
                          <a:effectLst/>
                          <a:latin typeface="Calibri" panose="020F0502020204030204" pitchFamily="34" charset="0"/>
                        </a:rPr>
                        <a:t>total dias calendarios</a:t>
                      </a:r>
                    </a:p>
                  </a:txBody>
                  <a:tcPr marL="5666" marR="5666" marT="566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100" b="1" i="0" u="none" strike="noStrike" dirty="0">
                          <a:solidFill>
                            <a:srgbClr val="000000"/>
                          </a:solidFill>
                          <a:effectLst/>
                          <a:latin typeface="Calibri" panose="020F0502020204030204" pitchFamily="34" charset="0"/>
                        </a:rPr>
                        <a:t>100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149054"/>
                  </a:ext>
                </a:extLst>
              </a:tr>
            </a:tbl>
          </a:graphicData>
        </a:graphic>
      </p:graphicFrame>
      <p:graphicFrame>
        <p:nvGraphicFramePr>
          <p:cNvPr id="17" name="Tabla 16">
            <a:extLst>
              <a:ext uri="{FF2B5EF4-FFF2-40B4-BE49-F238E27FC236}">
                <a16:creationId xmlns:a16="http://schemas.microsoft.com/office/drawing/2014/main" id="{4B93E95B-2C20-4F06-8A43-3F565AF66568}"/>
              </a:ext>
            </a:extLst>
          </p:cNvPr>
          <p:cNvGraphicFramePr>
            <a:graphicFrameLocks noGrp="1"/>
          </p:cNvGraphicFramePr>
          <p:nvPr>
            <p:extLst>
              <p:ext uri="{D42A27DB-BD31-4B8C-83A1-F6EECF244321}">
                <p14:modId xmlns:p14="http://schemas.microsoft.com/office/powerpoint/2010/main" val="3376590581"/>
              </p:ext>
            </p:extLst>
          </p:nvPr>
        </p:nvGraphicFramePr>
        <p:xfrm>
          <a:off x="6329674" y="33834"/>
          <a:ext cx="4178891" cy="6029884"/>
        </p:xfrm>
        <a:graphic>
          <a:graphicData uri="http://schemas.openxmlformats.org/drawingml/2006/table">
            <a:tbl>
              <a:tblPr/>
              <a:tblGrid>
                <a:gridCol w="398402">
                  <a:extLst>
                    <a:ext uri="{9D8B030D-6E8A-4147-A177-3AD203B41FA5}">
                      <a16:colId xmlns:a16="http://schemas.microsoft.com/office/drawing/2014/main" val="2172642792"/>
                    </a:ext>
                  </a:extLst>
                </a:gridCol>
                <a:gridCol w="3323421">
                  <a:extLst>
                    <a:ext uri="{9D8B030D-6E8A-4147-A177-3AD203B41FA5}">
                      <a16:colId xmlns:a16="http://schemas.microsoft.com/office/drawing/2014/main" val="976580102"/>
                    </a:ext>
                  </a:extLst>
                </a:gridCol>
                <a:gridCol w="457068">
                  <a:extLst>
                    <a:ext uri="{9D8B030D-6E8A-4147-A177-3AD203B41FA5}">
                      <a16:colId xmlns:a16="http://schemas.microsoft.com/office/drawing/2014/main" val="3649469790"/>
                    </a:ext>
                  </a:extLst>
                </a:gridCol>
              </a:tblGrid>
              <a:tr h="290974">
                <a:tc>
                  <a:txBody>
                    <a:bodyPr/>
                    <a:lstStyle/>
                    <a:p>
                      <a:pPr algn="ctr" fontAlgn="ctr"/>
                      <a:r>
                        <a:rPr lang="es-PE" sz="1000" b="1" i="0" u="none" strike="noStrike" dirty="0" err="1">
                          <a:solidFill>
                            <a:srgbClr val="000000"/>
                          </a:solidFill>
                          <a:effectLst/>
                          <a:latin typeface="Calibri" panose="020F0502020204030204" pitchFamily="34" charset="0"/>
                        </a:rPr>
                        <a:t>N°</a:t>
                      </a:r>
                      <a:endParaRPr lang="es-PE" sz="1000" b="1" i="0" u="none" strike="noStrike" dirty="0">
                        <a:solidFill>
                          <a:srgbClr val="000000"/>
                        </a:solidFill>
                        <a:effectLst/>
                        <a:latin typeface="Calibri" panose="020F0502020204030204" pitchFamily="34" charset="0"/>
                      </a:endParaRP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1000" b="1" i="0" u="none" strike="noStrike">
                          <a:solidFill>
                            <a:srgbClr val="000000"/>
                          </a:solidFill>
                          <a:effectLst/>
                          <a:latin typeface="Calibri" panose="020F0502020204030204" pitchFamily="34" charset="0"/>
                        </a:rPr>
                        <a:t>ACTIVIDAD/ ADJUDICACION SIMPLIFICADA</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1000" b="1" i="0" u="none" strike="noStrike">
                          <a:solidFill>
                            <a:srgbClr val="000000"/>
                          </a:solidFill>
                          <a:effectLst/>
                          <a:latin typeface="Calibri" panose="020F0502020204030204" pitchFamily="34" charset="0"/>
                        </a:rPr>
                        <a:t> Plazo</a:t>
                      </a:r>
                      <a:br>
                        <a:rPr lang="es-PE" sz="1000" b="1" i="0" u="none" strike="noStrike">
                          <a:solidFill>
                            <a:srgbClr val="000000"/>
                          </a:solidFill>
                          <a:effectLst/>
                          <a:latin typeface="Calibri" panose="020F0502020204030204" pitchFamily="34" charset="0"/>
                        </a:rPr>
                      </a:br>
                      <a:r>
                        <a:rPr lang="es-PE" sz="1000" b="1" i="0" u="none" strike="noStrike">
                          <a:solidFill>
                            <a:srgbClr val="000000"/>
                          </a:solidFill>
                          <a:effectLst/>
                          <a:latin typeface="Calibri" panose="020F0502020204030204" pitchFamily="34" charset="0"/>
                        </a:rPr>
                        <a:t>dias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968044924"/>
                  </a:ext>
                </a:extLst>
              </a:tr>
              <a:tr h="148325">
                <a:tc>
                  <a:txBody>
                    <a:bodyPr/>
                    <a:lstStyle/>
                    <a:p>
                      <a:pPr algn="ctr" fontAlgn="ctr"/>
                      <a:r>
                        <a:rPr lang="es-PE" sz="1000" b="0" i="0" u="none" strike="noStrike">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dirty="0" err="1">
                          <a:solidFill>
                            <a:srgbClr val="000000"/>
                          </a:solidFill>
                          <a:effectLst/>
                          <a:latin typeface="Calibri" panose="020F0502020204030204" pitchFamily="34" charset="0"/>
                        </a:rPr>
                        <a:t>Elaboracion</a:t>
                      </a:r>
                      <a:r>
                        <a:rPr lang="es-PE" sz="1000" b="0" i="0" u="none" strike="noStrike" dirty="0">
                          <a:solidFill>
                            <a:srgbClr val="000000"/>
                          </a:solidFill>
                          <a:effectLst/>
                          <a:latin typeface="Calibri" panose="020F0502020204030204" pitchFamily="34" charset="0"/>
                        </a:rPr>
                        <a:t> de </a:t>
                      </a:r>
                      <a:r>
                        <a:rPr lang="es-PE" sz="1000" b="0" i="0" u="none" strike="noStrike" dirty="0" err="1">
                          <a:solidFill>
                            <a:srgbClr val="000000"/>
                          </a:solidFill>
                          <a:effectLst/>
                          <a:latin typeface="Calibri" panose="020F0502020204030204" pitchFamily="34" charset="0"/>
                        </a:rPr>
                        <a:t>Requrimiento</a:t>
                      </a:r>
                      <a:endParaRPr lang="es-PE" sz="1000" b="0" i="0" u="none" strike="noStrike" dirty="0">
                        <a:solidFill>
                          <a:srgbClr val="000000"/>
                        </a:solidFill>
                        <a:effectLst/>
                        <a:latin typeface="Calibri" panose="020F0502020204030204" pitchFamily="34" charset="0"/>
                      </a:endParaRP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105965"/>
                  </a:ext>
                </a:extLst>
              </a:tr>
              <a:tr h="148325">
                <a:tc>
                  <a:txBody>
                    <a:bodyPr/>
                    <a:lstStyle/>
                    <a:p>
                      <a:pPr algn="ctr" fontAlgn="ctr"/>
                      <a:r>
                        <a:rPr lang="es-PE" sz="1000" b="0" i="0" u="none" strike="noStrike">
                          <a:solidFill>
                            <a:srgbClr val="000000"/>
                          </a:solidFill>
                          <a:effectLst/>
                          <a:latin typeface="Calibri" panose="020F0502020204030204" pitchFamily="34" charset="0"/>
                        </a:rPr>
                        <a:t>2</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dirty="0" err="1">
                          <a:solidFill>
                            <a:srgbClr val="000000"/>
                          </a:solidFill>
                          <a:effectLst/>
                          <a:latin typeface="Calibri" panose="020F0502020204030204" pitchFamily="34" charset="0"/>
                        </a:rPr>
                        <a:t>Visación</a:t>
                      </a:r>
                      <a:r>
                        <a:rPr lang="es-PE" sz="1000" b="0" i="0" u="none" strike="noStrike" dirty="0">
                          <a:solidFill>
                            <a:srgbClr val="000000"/>
                          </a:solidFill>
                          <a:effectLst/>
                          <a:latin typeface="Calibri" panose="020F0502020204030204" pitchFamily="34" charset="0"/>
                        </a:rPr>
                        <a:t> de Requerimiento</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238176"/>
                  </a:ext>
                </a:extLst>
              </a:tr>
              <a:tr h="148325">
                <a:tc>
                  <a:txBody>
                    <a:bodyPr/>
                    <a:lstStyle/>
                    <a:p>
                      <a:pPr algn="ctr" fontAlgn="ctr"/>
                      <a:r>
                        <a:rPr lang="es-PE" sz="1000" b="0" i="0" u="none" strike="noStrike">
                          <a:solidFill>
                            <a:srgbClr val="000000"/>
                          </a:solidFill>
                          <a:effectLst/>
                          <a:latin typeface="Calibri" panose="020F0502020204030204" pitchFamily="34" charset="0"/>
                        </a:rPr>
                        <a:t>3</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Calibri" panose="020F0502020204030204" pitchFamily="34" charset="0"/>
                        </a:rPr>
                        <a:t>Revisión de Requerimiento</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Calibri" panose="020F0502020204030204" pitchFamily="34" charset="0"/>
                        </a:rPr>
                        <a:t>2</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964387"/>
                  </a:ext>
                </a:extLst>
              </a:tr>
              <a:tr h="148325">
                <a:tc>
                  <a:txBody>
                    <a:bodyPr/>
                    <a:lstStyle/>
                    <a:p>
                      <a:pPr algn="ctr" fontAlgn="ctr"/>
                      <a:r>
                        <a:rPr lang="es-PE" sz="1000" b="0" i="0" u="none" strike="noStrike">
                          <a:solidFill>
                            <a:srgbClr val="000000"/>
                          </a:solidFill>
                          <a:effectLst/>
                          <a:latin typeface="Calibri" panose="020F0502020204030204" pitchFamily="34" charset="0"/>
                        </a:rPr>
                        <a:t>4</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dirty="0">
                          <a:solidFill>
                            <a:srgbClr val="000000"/>
                          </a:solidFill>
                          <a:effectLst/>
                          <a:latin typeface="Calibri" panose="020F0502020204030204" pitchFamily="34" charset="0"/>
                        </a:rPr>
                        <a:t>Indagación de mercado</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Calibri" panose="020F0502020204030204" pitchFamily="34" charset="0"/>
                        </a:rPr>
                        <a:t>2</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291564"/>
                  </a:ext>
                </a:extLst>
              </a:tr>
              <a:tr h="148325">
                <a:tc>
                  <a:txBody>
                    <a:bodyPr/>
                    <a:lstStyle/>
                    <a:p>
                      <a:pPr algn="ctr" fontAlgn="ctr"/>
                      <a:r>
                        <a:rPr lang="es-PE" sz="1000" b="0" i="0" u="none" strike="noStrike">
                          <a:solidFill>
                            <a:srgbClr val="000000"/>
                          </a:solidFill>
                          <a:effectLst/>
                          <a:latin typeface="Calibri" panose="020F0502020204030204" pitchFamily="34" charset="0"/>
                        </a:rPr>
                        <a:t>5</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000" b="0" i="0" u="none" strike="noStrike" dirty="0">
                          <a:solidFill>
                            <a:srgbClr val="000000"/>
                          </a:solidFill>
                          <a:effectLst/>
                          <a:latin typeface="Calibri" panose="020F0502020204030204" pitchFamily="34" charset="0"/>
                        </a:rPr>
                        <a:t>Determinación del Valor Referencial/estimado</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508629"/>
                  </a:ext>
                </a:extLst>
              </a:tr>
              <a:tr h="148325">
                <a:tc>
                  <a:txBody>
                    <a:bodyPr/>
                    <a:lstStyle/>
                    <a:p>
                      <a:pPr algn="ctr" fontAlgn="ctr"/>
                      <a:r>
                        <a:rPr lang="es-PE" sz="1000" b="0" i="0" u="none" strike="noStrike">
                          <a:solidFill>
                            <a:srgbClr val="000000"/>
                          </a:solidFill>
                          <a:effectLst/>
                          <a:latin typeface="Calibri" panose="020F0502020204030204" pitchFamily="34" charset="0"/>
                        </a:rPr>
                        <a:t>6</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dirty="0">
                          <a:solidFill>
                            <a:srgbClr val="000000"/>
                          </a:solidFill>
                          <a:effectLst/>
                          <a:latin typeface="Calibri" panose="020F0502020204030204" pitchFamily="34" charset="0"/>
                        </a:rPr>
                        <a:t>Solicitud de certificación presupuestal</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536719"/>
                  </a:ext>
                </a:extLst>
              </a:tr>
              <a:tr h="148325">
                <a:tc>
                  <a:txBody>
                    <a:bodyPr/>
                    <a:lstStyle/>
                    <a:p>
                      <a:pPr algn="ctr" fontAlgn="ctr"/>
                      <a:r>
                        <a:rPr lang="es-PE" sz="1000" b="0" i="0" u="none" strike="noStrike">
                          <a:solidFill>
                            <a:srgbClr val="000000"/>
                          </a:solidFill>
                          <a:effectLst/>
                          <a:latin typeface="Calibri" panose="020F0502020204030204" pitchFamily="34" charset="0"/>
                        </a:rPr>
                        <a:t>7</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Calibri" panose="020F0502020204030204" pitchFamily="34" charset="0"/>
                        </a:rPr>
                        <a:t>Emisión de certificación presupuestal</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Calibri" panose="020F0502020204030204" pitchFamily="34" charset="0"/>
                        </a:rPr>
                        <a:t>2</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821159"/>
                  </a:ext>
                </a:extLst>
              </a:tr>
              <a:tr h="148325">
                <a:tc>
                  <a:txBody>
                    <a:bodyPr/>
                    <a:lstStyle/>
                    <a:p>
                      <a:pPr algn="ctr" fontAlgn="ctr"/>
                      <a:r>
                        <a:rPr lang="es-PE" sz="1000" b="0" i="0" u="none" strike="noStrike">
                          <a:solidFill>
                            <a:srgbClr val="000000"/>
                          </a:solidFill>
                          <a:effectLst/>
                          <a:latin typeface="Calibri" panose="020F0502020204030204" pitchFamily="34" charset="0"/>
                        </a:rPr>
                        <a:t>8</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Calibri" panose="020F0502020204030204" pitchFamily="34" charset="0"/>
                        </a:rPr>
                        <a:t>Inclusión en el PAC</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872669"/>
                  </a:ext>
                </a:extLst>
              </a:tr>
              <a:tr h="305239">
                <a:tc>
                  <a:txBody>
                    <a:bodyPr/>
                    <a:lstStyle/>
                    <a:p>
                      <a:pPr algn="ctr" fontAlgn="ctr"/>
                      <a:r>
                        <a:rPr lang="es-PE" sz="1000" b="0" i="0" u="none" strike="noStrike">
                          <a:solidFill>
                            <a:srgbClr val="000000"/>
                          </a:solidFill>
                          <a:effectLst/>
                          <a:latin typeface="Calibri" panose="020F0502020204030204" pitchFamily="34" charset="0"/>
                        </a:rPr>
                        <a:t>9</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50" b="0" i="0" u="none" strike="noStrike">
                          <a:solidFill>
                            <a:srgbClr val="000000"/>
                          </a:solidFill>
                          <a:effectLst/>
                          <a:latin typeface="Arial" panose="020B0604020202020204" pitchFamily="34" charset="0"/>
                        </a:rPr>
                        <a:t>Aprobación del Expediente de Contratación /  </a:t>
                      </a:r>
                      <a:r>
                        <a:rPr lang="es-MX" sz="1050" b="0" i="1" u="none" strike="noStrike">
                          <a:solidFill>
                            <a:srgbClr val="000000"/>
                          </a:solidFill>
                          <a:effectLst/>
                          <a:latin typeface="Arial" panose="020B0604020202020204" pitchFamily="34" charset="0"/>
                        </a:rPr>
                        <a:t>(O.S. o TdR)</a:t>
                      </a:r>
                      <a:endParaRPr lang="es-MX" sz="1050" b="0" i="0" u="none" strike="noStrike">
                        <a:solidFill>
                          <a:srgbClr val="000000"/>
                        </a:solidFill>
                        <a:effectLst/>
                        <a:latin typeface="Arial" panose="020B0604020202020204" pitchFamily="34" charset="0"/>
                      </a:endParaRP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000" b="0" i="0" u="none" strike="noStrike" dirty="0">
                          <a:solidFill>
                            <a:srgbClr val="000000"/>
                          </a:solidFill>
                          <a:effectLst/>
                          <a:latin typeface="Calibri" panose="020F0502020204030204" pitchFamily="34" charset="0"/>
                        </a:rPr>
                        <a:t>2</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872039"/>
                  </a:ext>
                </a:extLst>
              </a:tr>
              <a:tr h="155458">
                <a:tc>
                  <a:txBody>
                    <a:bodyPr/>
                    <a:lstStyle/>
                    <a:p>
                      <a:pPr algn="ctr" fontAlgn="ctr"/>
                      <a:r>
                        <a:rPr lang="es-PE" sz="1000" b="0" i="0" u="none" strike="noStrike">
                          <a:solidFill>
                            <a:srgbClr val="000000"/>
                          </a:solidFill>
                          <a:effectLst/>
                          <a:latin typeface="Calibri" panose="020F0502020204030204" pitchFamily="34" charset="0"/>
                        </a:rPr>
                        <a:t>10</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Designación del Comité Especial.</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000" b="0" i="0" u="none" strike="noStrike" dirty="0">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3985506"/>
                  </a:ext>
                </a:extLst>
              </a:tr>
              <a:tr h="155458">
                <a:tc>
                  <a:txBody>
                    <a:bodyPr/>
                    <a:lstStyle/>
                    <a:p>
                      <a:pPr algn="ctr" fontAlgn="ctr"/>
                      <a:r>
                        <a:rPr lang="es-PE" sz="1000" b="0" i="0" u="none" strike="noStrike">
                          <a:solidFill>
                            <a:srgbClr val="000000"/>
                          </a:solidFill>
                          <a:effectLst/>
                          <a:latin typeface="Calibri" panose="020F0502020204030204" pitchFamily="34" charset="0"/>
                        </a:rPr>
                        <a:t>11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50" b="0" i="0" u="none" strike="noStrike">
                          <a:solidFill>
                            <a:srgbClr val="000000"/>
                          </a:solidFill>
                          <a:effectLst/>
                          <a:latin typeface="Arial" panose="020B0604020202020204" pitchFamily="34" charset="0"/>
                        </a:rPr>
                        <a:t>Aprobación de las Bases por Comité.</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000" b="0" i="0" u="none" strike="noStrike" dirty="0">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2856501"/>
                  </a:ext>
                </a:extLst>
              </a:tr>
              <a:tr h="155458">
                <a:tc>
                  <a:txBody>
                    <a:bodyPr/>
                    <a:lstStyle/>
                    <a:p>
                      <a:pPr algn="ctr" fontAlgn="ctr"/>
                      <a:r>
                        <a:rPr lang="es-PE" sz="1000" b="0" i="0" u="none" strike="noStrike">
                          <a:solidFill>
                            <a:srgbClr val="000000"/>
                          </a:solidFill>
                          <a:effectLst/>
                          <a:latin typeface="Calibri" panose="020F0502020204030204" pitchFamily="34" charset="0"/>
                        </a:rPr>
                        <a:t>12</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50" b="0" i="0" u="none" strike="noStrike">
                          <a:solidFill>
                            <a:srgbClr val="000000"/>
                          </a:solidFill>
                          <a:effectLst/>
                          <a:latin typeface="Arial" panose="020B0604020202020204" pitchFamily="34" charset="0"/>
                        </a:rPr>
                        <a:t>Aprobación de las Bases con Resolución</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000" b="0" i="0" u="none" strike="noStrike" dirty="0">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4509753"/>
                  </a:ext>
                </a:extLst>
              </a:tr>
              <a:tr h="155458">
                <a:tc>
                  <a:txBody>
                    <a:bodyPr/>
                    <a:lstStyle/>
                    <a:p>
                      <a:pPr algn="ctr" fontAlgn="ctr"/>
                      <a:r>
                        <a:rPr lang="es-PE" sz="1000" b="0" i="0" u="none" strike="noStrike">
                          <a:solidFill>
                            <a:srgbClr val="000000"/>
                          </a:solidFill>
                          <a:effectLst/>
                          <a:latin typeface="Calibri" panose="020F0502020204030204" pitchFamily="34" charset="0"/>
                        </a:rPr>
                        <a:t>13</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Convocatoria</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000" b="0" i="0" u="none" strike="noStrike" dirty="0">
                          <a:solidFill>
                            <a:srgbClr val="000000"/>
                          </a:solidFill>
                          <a:effectLst/>
                          <a:latin typeface="Calibri" panose="020F0502020204030204" pitchFamily="34" charset="0"/>
                        </a:rPr>
                        <a:t>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142376"/>
                  </a:ext>
                </a:extLst>
              </a:tr>
              <a:tr h="155458">
                <a:tc>
                  <a:txBody>
                    <a:bodyPr/>
                    <a:lstStyle/>
                    <a:p>
                      <a:pPr algn="ctr" fontAlgn="ctr"/>
                      <a:r>
                        <a:rPr lang="es-PE" sz="1000" b="0" i="0" u="none" strike="noStrike">
                          <a:solidFill>
                            <a:srgbClr val="000000"/>
                          </a:solidFill>
                          <a:effectLst/>
                          <a:latin typeface="Calibri" panose="020F0502020204030204" pitchFamily="34" charset="0"/>
                        </a:rPr>
                        <a:t>14</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Registro de participantes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000" b="0" i="0" u="none" strike="noStrike">
                          <a:solidFill>
                            <a:srgbClr val="000000"/>
                          </a:solidFill>
                          <a:effectLst/>
                          <a:latin typeface="Calibri" panose="020F0502020204030204" pitchFamily="34" charset="0"/>
                        </a:rPr>
                        <a:t> </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039308"/>
                  </a:ext>
                </a:extLst>
              </a:tr>
              <a:tr h="155458">
                <a:tc>
                  <a:txBody>
                    <a:bodyPr/>
                    <a:lstStyle/>
                    <a:p>
                      <a:pPr algn="ctr" fontAlgn="ctr"/>
                      <a:r>
                        <a:rPr lang="es-PE" sz="1000" b="0" i="0" u="none" strike="noStrike">
                          <a:solidFill>
                            <a:srgbClr val="000000"/>
                          </a:solidFill>
                          <a:effectLst/>
                          <a:latin typeface="Calibri" panose="020F0502020204030204" pitchFamily="34" charset="0"/>
                        </a:rPr>
                        <a:t>15</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Consultas y Observaciones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PE" sz="1000" b="0" i="0" u="none" strike="noStrike">
                          <a:solidFill>
                            <a:srgbClr val="000000"/>
                          </a:solidFill>
                          <a:effectLst/>
                          <a:latin typeface="Calibri" panose="020F0502020204030204" pitchFamily="34" charset="0"/>
                        </a:rPr>
                        <a:t> </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559885"/>
                  </a:ext>
                </a:extLst>
              </a:tr>
              <a:tr h="155458">
                <a:tc>
                  <a:txBody>
                    <a:bodyPr/>
                    <a:lstStyle/>
                    <a:p>
                      <a:pPr algn="ctr" fontAlgn="ctr"/>
                      <a:r>
                        <a:rPr lang="es-PE" sz="1000" b="0" i="0" u="none" strike="noStrike">
                          <a:solidFill>
                            <a:srgbClr val="000000"/>
                          </a:solidFill>
                          <a:effectLst/>
                          <a:latin typeface="Calibri" panose="020F0502020204030204" pitchFamily="34" charset="0"/>
                        </a:rPr>
                        <a:t>16</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50" b="0" i="0" u="none" strike="noStrike">
                          <a:solidFill>
                            <a:srgbClr val="000000"/>
                          </a:solidFill>
                          <a:effectLst/>
                          <a:latin typeface="Arial" panose="020B0604020202020204" pitchFamily="34" charset="0"/>
                        </a:rPr>
                        <a:t>Absolucion de Consultas y Observaciones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000" b="0" i="0" u="none" strike="noStrike" dirty="0">
                          <a:solidFill>
                            <a:srgbClr val="000000"/>
                          </a:solidFill>
                          <a:effectLst/>
                          <a:latin typeface="Calibri" panose="020F0502020204030204" pitchFamily="34" charset="0"/>
                        </a:rPr>
                        <a:t> </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756628"/>
                  </a:ext>
                </a:extLst>
              </a:tr>
              <a:tr h="155458">
                <a:tc>
                  <a:txBody>
                    <a:bodyPr/>
                    <a:lstStyle/>
                    <a:p>
                      <a:pPr algn="ctr" fontAlgn="ctr"/>
                      <a:r>
                        <a:rPr lang="es-PE" sz="1000" b="0" i="0" u="none" strike="noStrike">
                          <a:solidFill>
                            <a:srgbClr val="000000"/>
                          </a:solidFill>
                          <a:effectLst/>
                          <a:latin typeface="Calibri" panose="020F0502020204030204" pitchFamily="34" charset="0"/>
                        </a:rPr>
                        <a:t>17</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Opinión del Area Usuaria</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PE" sz="1000" b="0" i="0" u="none" strike="noStrike">
                          <a:solidFill>
                            <a:srgbClr val="000000"/>
                          </a:solidFill>
                          <a:effectLst/>
                          <a:latin typeface="Calibri" panose="020F0502020204030204" pitchFamily="34" charset="0"/>
                        </a:rPr>
                        <a:t> </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826124"/>
                  </a:ext>
                </a:extLst>
              </a:tr>
              <a:tr h="155458">
                <a:tc>
                  <a:txBody>
                    <a:bodyPr/>
                    <a:lstStyle/>
                    <a:p>
                      <a:pPr algn="ctr" fontAlgn="ctr"/>
                      <a:r>
                        <a:rPr lang="es-PE" sz="1000" b="0" i="0" u="none" strike="noStrike">
                          <a:solidFill>
                            <a:srgbClr val="000000"/>
                          </a:solidFill>
                          <a:effectLst/>
                          <a:latin typeface="Calibri" panose="020F0502020204030204" pitchFamily="34" charset="0"/>
                        </a:rPr>
                        <a:t>18</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Integraciones de Bases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PE" sz="1000" b="0" i="0" u="none" strike="noStrike" dirty="0">
                          <a:solidFill>
                            <a:srgbClr val="000000"/>
                          </a:solidFill>
                          <a:effectLst/>
                          <a:latin typeface="Calibri" panose="020F0502020204030204" pitchFamily="34" charset="0"/>
                        </a:rPr>
                        <a:t> </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061337"/>
                  </a:ext>
                </a:extLst>
              </a:tr>
              <a:tr h="155458">
                <a:tc>
                  <a:txBody>
                    <a:bodyPr/>
                    <a:lstStyle/>
                    <a:p>
                      <a:pPr algn="ctr" fontAlgn="ctr"/>
                      <a:r>
                        <a:rPr lang="es-PE" sz="1000" b="0" i="0" u="none" strike="noStrike">
                          <a:solidFill>
                            <a:srgbClr val="000000"/>
                          </a:solidFill>
                          <a:effectLst/>
                          <a:latin typeface="Calibri" panose="020F0502020204030204" pitchFamily="34" charset="0"/>
                        </a:rPr>
                        <a:t>19</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50" b="0" i="0" u="none" strike="noStrike">
                          <a:solidFill>
                            <a:srgbClr val="000000"/>
                          </a:solidFill>
                          <a:effectLst/>
                          <a:latin typeface="Arial" panose="020B0604020202020204" pitchFamily="34" charset="0"/>
                        </a:rPr>
                        <a:t>Elevacion de Bases al OSCE</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PE" sz="1000" b="0" i="0" u="none" strike="noStrike">
                          <a:solidFill>
                            <a:srgbClr val="000000"/>
                          </a:solidFill>
                          <a:effectLst/>
                          <a:latin typeface="Calibri" panose="020F0502020204030204" pitchFamily="34" charset="0"/>
                        </a:rPr>
                        <a:t> </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718710"/>
                  </a:ext>
                </a:extLst>
              </a:tr>
              <a:tr h="155458">
                <a:tc>
                  <a:txBody>
                    <a:bodyPr/>
                    <a:lstStyle/>
                    <a:p>
                      <a:pPr algn="ctr" fontAlgn="ctr"/>
                      <a:r>
                        <a:rPr lang="es-PE" sz="1000" b="0" i="0" u="none" strike="noStrike">
                          <a:solidFill>
                            <a:srgbClr val="000000"/>
                          </a:solidFill>
                          <a:effectLst/>
                          <a:latin typeface="Calibri" panose="020F0502020204030204" pitchFamily="34" charset="0"/>
                        </a:rPr>
                        <a:t>20</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Integracion de Bases OSCE</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s-PE" sz="1000" b="0" i="0" u="none" strike="noStrike" dirty="0">
                          <a:solidFill>
                            <a:srgbClr val="000000"/>
                          </a:solidFill>
                          <a:effectLst/>
                          <a:latin typeface="Calibri" panose="020F0502020204030204" pitchFamily="34" charset="0"/>
                        </a:rPr>
                        <a:t> </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0890857"/>
                  </a:ext>
                </a:extLst>
              </a:tr>
              <a:tr h="155458">
                <a:tc>
                  <a:txBody>
                    <a:bodyPr/>
                    <a:lstStyle/>
                    <a:p>
                      <a:pPr algn="ctr" fontAlgn="ctr"/>
                      <a:r>
                        <a:rPr lang="es-PE" sz="1000" b="0" i="0" u="none" strike="noStrike">
                          <a:solidFill>
                            <a:srgbClr val="000000"/>
                          </a:solidFill>
                          <a:effectLst/>
                          <a:latin typeface="Calibri" panose="020F0502020204030204" pitchFamily="34" charset="0"/>
                        </a:rPr>
                        <a:t>21</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Presentación de propuestas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s-PE" sz="1000" b="0" i="0" u="none" strike="noStrike">
                          <a:solidFill>
                            <a:srgbClr val="000000"/>
                          </a:solidFill>
                          <a:effectLst/>
                          <a:latin typeface="Calibri" panose="020F0502020204030204" pitchFamily="34" charset="0"/>
                        </a:rPr>
                        <a:t> </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99815"/>
                  </a:ext>
                </a:extLst>
              </a:tr>
              <a:tr h="155458">
                <a:tc>
                  <a:txBody>
                    <a:bodyPr/>
                    <a:lstStyle/>
                    <a:p>
                      <a:pPr algn="ctr" fontAlgn="ctr"/>
                      <a:r>
                        <a:rPr lang="es-PE" sz="1000" b="0" i="0" u="none" strike="noStrike">
                          <a:solidFill>
                            <a:srgbClr val="000000"/>
                          </a:solidFill>
                          <a:effectLst/>
                          <a:latin typeface="Calibri" panose="020F0502020204030204" pitchFamily="34" charset="0"/>
                        </a:rPr>
                        <a:t>22</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Evaluación de propuestas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000" b="0" i="0" u="none" strike="noStrike" dirty="0">
                          <a:solidFill>
                            <a:srgbClr val="000000"/>
                          </a:solidFill>
                          <a:effectLst/>
                          <a:latin typeface="Calibri" panose="020F0502020204030204" pitchFamily="34" charset="0"/>
                        </a:rPr>
                        <a:t> </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45282"/>
                  </a:ext>
                </a:extLst>
              </a:tr>
              <a:tr h="155458">
                <a:tc>
                  <a:txBody>
                    <a:bodyPr/>
                    <a:lstStyle/>
                    <a:p>
                      <a:pPr algn="ctr" fontAlgn="ctr"/>
                      <a:r>
                        <a:rPr lang="es-PE" sz="1000" b="0" i="0" u="none" strike="noStrike">
                          <a:solidFill>
                            <a:srgbClr val="000000"/>
                          </a:solidFill>
                          <a:effectLst/>
                          <a:latin typeface="Calibri" panose="020F0502020204030204" pitchFamily="34" charset="0"/>
                        </a:rPr>
                        <a:t>23</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50" b="0" i="0" u="none" strike="noStrike">
                          <a:solidFill>
                            <a:srgbClr val="000000"/>
                          </a:solidFill>
                          <a:effectLst/>
                          <a:latin typeface="Arial" panose="020B0604020202020204" pitchFamily="34" charset="0"/>
                        </a:rPr>
                        <a:t>Otorgamiento de Buena Pro / (O.S. o TdR)</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000" b="0" i="0" u="none" strike="noStrike">
                          <a:solidFill>
                            <a:srgbClr val="000000"/>
                          </a:solidFill>
                          <a:effectLst/>
                          <a:latin typeface="Calibri" panose="020F0502020204030204" pitchFamily="34" charset="0"/>
                        </a:rPr>
                        <a:t>10</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450742"/>
                  </a:ext>
                </a:extLst>
              </a:tr>
              <a:tr h="155458">
                <a:tc>
                  <a:txBody>
                    <a:bodyPr/>
                    <a:lstStyle/>
                    <a:p>
                      <a:pPr algn="ctr" fontAlgn="ctr"/>
                      <a:r>
                        <a:rPr lang="es-PE" sz="1000" b="0" i="0" u="none" strike="noStrike">
                          <a:solidFill>
                            <a:srgbClr val="000000"/>
                          </a:solidFill>
                          <a:effectLst/>
                          <a:latin typeface="Calibri" panose="020F0502020204030204" pitchFamily="34" charset="0"/>
                        </a:rPr>
                        <a:t>24</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Periodo de impugnaciones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s-PE" sz="1000" b="0" i="0" u="none" strike="noStrike" dirty="0">
                          <a:solidFill>
                            <a:srgbClr val="000000"/>
                          </a:solidFill>
                          <a:effectLst/>
                          <a:latin typeface="Calibri" panose="020F0502020204030204" pitchFamily="34" charset="0"/>
                        </a:rPr>
                        <a:t> </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840267"/>
                  </a:ext>
                </a:extLst>
              </a:tr>
              <a:tr h="155458">
                <a:tc>
                  <a:txBody>
                    <a:bodyPr/>
                    <a:lstStyle/>
                    <a:p>
                      <a:pPr algn="ctr" fontAlgn="ctr"/>
                      <a:r>
                        <a:rPr lang="es-PE" sz="1000" b="0" i="0" u="none" strike="noStrike">
                          <a:solidFill>
                            <a:srgbClr val="000000"/>
                          </a:solidFill>
                          <a:effectLst/>
                          <a:latin typeface="Calibri" panose="020F0502020204030204" pitchFamily="34" charset="0"/>
                        </a:rPr>
                        <a:t>25</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Consentimiento BP</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000" b="0" i="0" u="none" strike="noStrike">
                          <a:solidFill>
                            <a:srgbClr val="000000"/>
                          </a:solidFill>
                          <a:effectLst/>
                          <a:latin typeface="Calibri" panose="020F0502020204030204" pitchFamily="34" charset="0"/>
                        </a:rPr>
                        <a:t>5</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424546"/>
                  </a:ext>
                </a:extLst>
              </a:tr>
              <a:tr h="305239">
                <a:tc>
                  <a:txBody>
                    <a:bodyPr/>
                    <a:lstStyle/>
                    <a:p>
                      <a:pPr algn="ctr" fontAlgn="ctr"/>
                      <a:r>
                        <a:rPr lang="es-PE" sz="1000" b="0" i="0" u="none" strike="noStrike">
                          <a:solidFill>
                            <a:srgbClr val="000000"/>
                          </a:solidFill>
                          <a:effectLst/>
                          <a:latin typeface="Calibri" panose="020F0502020204030204" pitchFamily="34" charset="0"/>
                        </a:rPr>
                        <a:t>26</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Presentacion de documentos para firma de contrato</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000" b="0" i="0" u="none" strike="noStrike" dirty="0">
                          <a:solidFill>
                            <a:srgbClr val="000000"/>
                          </a:solidFill>
                          <a:effectLst/>
                          <a:latin typeface="Calibri" panose="020F0502020204030204" pitchFamily="34" charset="0"/>
                        </a:rPr>
                        <a:t>4</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5382"/>
                  </a:ext>
                </a:extLst>
              </a:tr>
              <a:tr h="155458">
                <a:tc>
                  <a:txBody>
                    <a:bodyPr/>
                    <a:lstStyle/>
                    <a:p>
                      <a:pPr algn="ctr" fontAlgn="ctr"/>
                      <a:r>
                        <a:rPr lang="es-PE" sz="1000" b="0" i="0" u="none" strike="noStrike">
                          <a:solidFill>
                            <a:srgbClr val="000000"/>
                          </a:solidFill>
                          <a:effectLst/>
                          <a:latin typeface="Calibri" panose="020F0502020204030204" pitchFamily="34" charset="0"/>
                        </a:rPr>
                        <a:t>27</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Revision de documentos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000" b="0" i="0" u="none" strike="noStrike">
                          <a:solidFill>
                            <a:srgbClr val="000000"/>
                          </a:solidFill>
                          <a:effectLst/>
                          <a:latin typeface="Calibri" panose="020F0502020204030204" pitchFamily="34" charset="0"/>
                        </a:rPr>
                        <a:t>1</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867917"/>
                  </a:ext>
                </a:extLst>
              </a:tr>
              <a:tr h="155458">
                <a:tc>
                  <a:txBody>
                    <a:bodyPr/>
                    <a:lstStyle/>
                    <a:p>
                      <a:pPr algn="ctr" fontAlgn="ctr"/>
                      <a:r>
                        <a:rPr lang="es-PE" sz="1000" b="0" i="0" u="none" strike="noStrike">
                          <a:solidFill>
                            <a:srgbClr val="000000"/>
                          </a:solidFill>
                          <a:effectLst/>
                          <a:latin typeface="Calibri" panose="020F0502020204030204" pitchFamily="34" charset="0"/>
                        </a:rPr>
                        <a:t>28</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Elaboracion del Contrato</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000" b="0" i="0" u="none" strike="noStrike" dirty="0">
                          <a:solidFill>
                            <a:srgbClr val="000000"/>
                          </a:solidFill>
                          <a:effectLst/>
                          <a:latin typeface="Calibri" panose="020F0502020204030204" pitchFamily="34" charset="0"/>
                        </a:rPr>
                        <a:t>1</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643579"/>
                  </a:ext>
                </a:extLst>
              </a:tr>
              <a:tr h="155458">
                <a:tc>
                  <a:txBody>
                    <a:bodyPr/>
                    <a:lstStyle/>
                    <a:p>
                      <a:pPr algn="ctr" fontAlgn="ctr"/>
                      <a:r>
                        <a:rPr lang="es-PE" sz="1000" b="0" i="0" u="none" strike="noStrike">
                          <a:solidFill>
                            <a:srgbClr val="000000"/>
                          </a:solidFill>
                          <a:effectLst/>
                          <a:latin typeface="Calibri" panose="020F0502020204030204" pitchFamily="34" charset="0"/>
                        </a:rPr>
                        <a:t>29</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Firma de contrato / (O.S. o TdR)</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000" b="0" i="0" u="none" strike="noStrike" dirty="0">
                          <a:solidFill>
                            <a:srgbClr val="000000"/>
                          </a:solidFill>
                          <a:effectLst/>
                          <a:latin typeface="Calibri" panose="020F0502020204030204" pitchFamily="34" charset="0"/>
                        </a:rPr>
                        <a:t>1</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2555217"/>
                  </a:ext>
                </a:extLst>
              </a:tr>
              <a:tr h="155458">
                <a:tc>
                  <a:txBody>
                    <a:bodyPr/>
                    <a:lstStyle/>
                    <a:p>
                      <a:pPr algn="ctr" fontAlgn="ctr"/>
                      <a:r>
                        <a:rPr lang="es-PE" sz="1000" b="0" i="0" u="none" strike="noStrike">
                          <a:solidFill>
                            <a:srgbClr val="000000"/>
                          </a:solidFill>
                          <a:effectLst/>
                          <a:latin typeface="Calibri" panose="020F0502020204030204" pitchFamily="34" charset="0"/>
                        </a:rPr>
                        <a:t>30</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50" b="0" i="0" u="none" strike="noStrike">
                          <a:solidFill>
                            <a:srgbClr val="000000"/>
                          </a:solidFill>
                          <a:effectLst/>
                          <a:latin typeface="Arial" panose="020B0604020202020204" pitchFamily="34" charset="0"/>
                        </a:rPr>
                        <a:t>Inicio de la prestación</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PE" sz="1000" b="0" i="0" u="none" strike="noStrike" dirty="0">
                          <a:solidFill>
                            <a:srgbClr val="000000"/>
                          </a:solidFill>
                          <a:effectLst/>
                          <a:latin typeface="Calibri" panose="020F0502020204030204" pitchFamily="34" charset="0"/>
                        </a:rPr>
                        <a:t>1</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6226664"/>
                  </a:ext>
                </a:extLst>
              </a:tr>
              <a:tr h="155458">
                <a:tc gridSpan="2">
                  <a:txBody>
                    <a:bodyPr/>
                    <a:lstStyle/>
                    <a:p>
                      <a:pPr algn="ctr" fontAlgn="ctr"/>
                      <a:r>
                        <a:rPr lang="es-PE" sz="1050" b="0" i="0" u="none" strike="noStrike">
                          <a:solidFill>
                            <a:srgbClr val="000000"/>
                          </a:solidFill>
                          <a:effectLst/>
                          <a:latin typeface="Arial" panose="020B0604020202020204" pitchFamily="34" charset="0"/>
                        </a:rPr>
                        <a:t>Total dias habiles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s-PE"/>
                    </a:p>
                  </a:txBody>
                  <a:tcPr/>
                </a:tc>
                <a:tc>
                  <a:txBody>
                    <a:bodyPr/>
                    <a:lstStyle/>
                    <a:p>
                      <a:pPr algn="ctr" fontAlgn="b"/>
                      <a:r>
                        <a:rPr lang="es-PE" sz="1000" b="0" i="0" u="none" strike="noStrike" dirty="0">
                          <a:solidFill>
                            <a:srgbClr val="000000"/>
                          </a:solidFill>
                          <a:effectLst/>
                          <a:latin typeface="Calibri" panose="020F0502020204030204" pitchFamily="34" charset="0"/>
                        </a:rPr>
                        <a:t>40</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686113"/>
                  </a:ext>
                </a:extLst>
              </a:tr>
              <a:tr h="155458">
                <a:tc gridSpan="2">
                  <a:txBody>
                    <a:bodyPr/>
                    <a:lstStyle/>
                    <a:p>
                      <a:pPr algn="ctr" fontAlgn="ctr"/>
                      <a:r>
                        <a:rPr lang="es-PE" sz="1050" b="0" i="0" u="none" strike="noStrike">
                          <a:solidFill>
                            <a:srgbClr val="000000"/>
                          </a:solidFill>
                          <a:effectLst/>
                          <a:latin typeface="Arial" panose="020B0604020202020204" pitchFamily="34" charset="0"/>
                        </a:rPr>
                        <a:t>sabados y domingos</a:t>
                      </a:r>
                    </a:p>
                  </a:txBody>
                  <a:tcPr marL="6065" marR="6065" marT="60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s-PE"/>
                    </a:p>
                  </a:txBody>
                  <a:tcPr/>
                </a:tc>
                <a:tc>
                  <a:txBody>
                    <a:bodyPr/>
                    <a:lstStyle/>
                    <a:p>
                      <a:pPr algn="ctr" fontAlgn="b"/>
                      <a:r>
                        <a:rPr lang="es-PE" sz="1000" b="0" i="0" u="none" strike="noStrike" dirty="0">
                          <a:solidFill>
                            <a:srgbClr val="000000"/>
                          </a:solidFill>
                          <a:effectLst/>
                          <a:latin typeface="Calibri" panose="020F0502020204030204" pitchFamily="34" charset="0"/>
                        </a:rPr>
                        <a:t>14</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546713"/>
                  </a:ext>
                </a:extLst>
              </a:tr>
              <a:tr h="155458">
                <a:tc gridSpan="2">
                  <a:txBody>
                    <a:bodyPr/>
                    <a:lstStyle/>
                    <a:p>
                      <a:pPr algn="ctr" fontAlgn="b"/>
                      <a:r>
                        <a:rPr lang="es-PE" sz="1050" b="0" i="0" u="none" strike="noStrike">
                          <a:solidFill>
                            <a:srgbClr val="000000"/>
                          </a:solidFill>
                          <a:effectLst/>
                          <a:latin typeface="Calibri" panose="020F0502020204030204" pitchFamily="34" charset="0"/>
                        </a:rPr>
                        <a:t>total dias calendarios</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1000" b="1" i="0" u="none" strike="noStrike" dirty="0">
                          <a:solidFill>
                            <a:srgbClr val="000000"/>
                          </a:solidFill>
                          <a:effectLst/>
                          <a:latin typeface="Calibri" panose="020F0502020204030204" pitchFamily="34" charset="0"/>
                        </a:rPr>
                        <a:t>54</a:t>
                      </a:r>
                    </a:p>
                  </a:txBody>
                  <a:tcPr marL="6065" marR="6065" marT="60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26917"/>
                  </a:ext>
                </a:extLst>
              </a:tr>
            </a:tbl>
          </a:graphicData>
        </a:graphic>
      </p:graphicFrame>
      <p:sp>
        <p:nvSpPr>
          <p:cNvPr id="10" name="CuadroTexto 9">
            <a:extLst>
              <a:ext uri="{FF2B5EF4-FFF2-40B4-BE49-F238E27FC236}">
                <a16:creationId xmlns:a16="http://schemas.microsoft.com/office/drawing/2014/main" id="{5BB1E2A4-1B5B-43A3-82D0-A5C9E1C528AA}"/>
              </a:ext>
            </a:extLst>
          </p:cNvPr>
          <p:cNvSpPr txBox="1"/>
          <p:nvPr/>
        </p:nvSpPr>
        <p:spPr>
          <a:xfrm>
            <a:off x="0" y="6335008"/>
            <a:ext cx="8384345" cy="646331"/>
          </a:xfrm>
          <a:prstGeom prst="rect">
            <a:avLst/>
          </a:prstGeom>
          <a:noFill/>
        </p:spPr>
        <p:txBody>
          <a:bodyPr wrap="square">
            <a:spAutoFit/>
          </a:bodyPr>
          <a:lstStyle/>
          <a:p>
            <a:r>
              <a:rPr lang="es-ES" dirty="0"/>
              <a:t>Los contratos O/C u O/S deben establecer los plazos de ejecución de la prestación conforme a lo establecido en el Plan de Abastecimiento de Obra</a:t>
            </a:r>
            <a:endParaRPr lang="es-PE" dirty="0"/>
          </a:p>
        </p:txBody>
      </p:sp>
    </p:spTree>
    <p:extLst>
      <p:ext uri="{BB962C8B-B14F-4D97-AF65-F5344CB8AC3E}">
        <p14:creationId xmlns:p14="http://schemas.microsoft.com/office/powerpoint/2010/main" val="3737735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21;p3">
            <a:extLst>
              <a:ext uri="{FF2B5EF4-FFF2-40B4-BE49-F238E27FC236}">
                <a16:creationId xmlns:a16="http://schemas.microsoft.com/office/drawing/2014/main" id="{251B9212-469B-49E4-8368-14B1688FEF23}"/>
              </a:ext>
            </a:extLst>
          </p:cNvPr>
          <p:cNvSpPr/>
          <p:nvPr/>
        </p:nvSpPr>
        <p:spPr>
          <a:xfrm>
            <a:off x="1769346" y="214177"/>
            <a:ext cx="5329500" cy="360000"/>
          </a:xfrm>
          <a:prstGeom prst="roundRect">
            <a:avLst>
              <a:gd name="adj" fmla="val 16667"/>
            </a:avLst>
          </a:prstGeom>
          <a:solidFill>
            <a:srgbClr val="57595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s-PE" sz="1800" b="0" i="0" u="none" strike="noStrike" cap="none" dirty="0">
                <a:solidFill>
                  <a:schemeClr val="lt1"/>
                </a:solidFill>
                <a:latin typeface="Calibri"/>
                <a:ea typeface="Calibri"/>
                <a:cs typeface="Calibri"/>
                <a:sym typeface="Calibri"/>
              </a:rPr>
              <a:t>Articulación de la programación de gasto</a:t>
            </a:r>
            <a:endParaRPr lang="es-PE" sz="1400" b="0" i="0" u="none" strike="noStrike" cap="none" dirty="0">
              <a:solidFill>
                <a:srgbClr val="000000"/>
              </a:solidFill>
              <a:sym typeface="Arial"/>
            </a:endParaRPr>
          </a:p>
        </p:txBody>
      </p:sp>
      <p:pic>
        <p:nvPicPr>
          <p:cNvPr id="17" name="Imagen 16">
            <a:extLst>
              <a:ext uri="{FF2B5EF4-FFF2-40B4-BE49-F238E27FC236}">
                <a16:creationId xmlns:a16="http://schemas.microsoft.com/office/drawing/2014/main" id="{F19A0550-C89A-4DAF-9F4C-1E607232CB01}"/>
              </a:ext>
            </a:extLst>
          </p:cNvPr>
          <p:cNvPicPr>
            <a:picLocks noChangeAspect="1"/>
          </p:cNvPicPr>
          <p:nvPr/>
        </p:nvPicPr>
        <p:blipFill>
          <a:blip r:embed="rId2"/>
          <a:stretch>
            <a:fillRect/>
          </a:stretch>
        </p:blipFill>
        <p:spPr>
          <a:xfrm>
            <a:off x="352183" y="700787"/>
            <a:ext cx="10733159" cy="3355599"/>
          </a:xfrm>
          <a:prstGeom prst="rect">
            <a:avLst/>
          </a:prstGeom>
        </p:spPr>
      </p:pic>
      <p:pic>
        <p:nvPicPr>
          <p:cNvPr id="6" name="Imagen 5">
            <a:extLst>
              <a:ext uri="{FF2B5EF4-FFF2-40B4-BE49-F238E27FC236}">
                <a16:creationId xmlns:a16="http://schemas.microsoft.com/office/drawing/2014/main" id="{85D85AB1-7A74-492E-91D0-41356E4AC629}"/>
              </a:ext>
            </a:extLst>
          </p:cNvPr>
          <p:cNvPicPr>
            <a:picLocks noChangeAspect="1"/>
          </p:cNvPicPr>
          <p:nvPr/>
        </p:nvPicPr>
        <p:blipFill>
          <a:blip r:embed="rId3"/>
          <a:stretch>
            <a:fillRect/>
          </a:stretch>
        </p:blipFill>
        <p:spPr>
          <a:xfrm>
            <a:off x="352183" y="4056386"/>
            <a:ext cx="10733159" cy="1995695"/>
          </a:xfrm>
          <a:prstGeom prst="rect">
            <a:avLst/>
          </a:prstGeom>
        </p:spPr>
      </p:pic>
    </p:spTree>
    <p:extLst>
      <p:ext uri="{BB962C8B-B14F-4D97-AF65-F5344CB8AC3E}">
        <p14:creationId xmlns:p14="http://schemas.microsoft.com/office/powerpoint/2010/main" val="1096579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3BAE7D6-9DB6-4A7E-9E5F-5A72476DC361}"/>
              </a:ext>
            </a:extLst>
          </p:cNvPr>
          <p:cNvPicPr>
            <a:picLocks noChangeAspect="1"/>
          </p:cNvPicPr>
          <p:nvPr/>
        </p:nvPicPr>
        <p:blipFill>
          <a:blip r:embed="rId2"/>
          <a:stretch>
            <a:fillRect/>
          </a:stretch>
        </p:blipFill>
        <p:spPr>
          <a:xfrm>
            <a:off x="691661" y="811016"/>
            <a:ext cx="10808678" cy="2236980"/>
          </a:xfrm>
          <a:prstGeom prst="rect">
            <a:avLst/>
          </a:prstGeom>
        </p:spPr>
      </p:pic>
      <p:sp>
        <p:nvSpPr>
          <p:cNvPr id="3" name="Rectángulo 2">
            <a:extLst>
              <a:ext uri="{FF2B5EF4-FFF2-40B4-BE49-F238E27FC236}">
                <a16:creationId xmlns:a16="http://schemas.microsoft.com/office/drawing/2014/main" id="{C9CE8D0E-B89D-481E-B310-F884F4B45E8C}"/>
              </a:ext>
            </a:extLst>
          </p:cNvPr>
          <p:cNvSpPr/>
          <p:nvPr/>
        </p:nvSpPr>
        <p:spPr>
          <a:xfrm>
            <a:off x="1680475" y="3512124"/>
            <a:ext cx="8831050" cy="169277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srgbClr val="9B8357">
                    <a:lumMod val="75000"/>
                  </a:srgbClr>
                </a:solidFill>
                <a:effectLst/>
                <a:uLnTx/>
                <a:uFillTx/>
                <a:latin typeface="Calibri" panose="020F0502020204030204"/>
                <a:ea typeface="+mn-ea"/>
                <a:cs typeface="+mn-cs"/>
              </a:rPr>
              <a:t>Cómo lo aplicamos?: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9B8357">
                    <a:lumMod val="75000"/>
                  </a:srgbClr>
                </a:solidFill>
                <a:effectLst/>
                <a:uLnTx/>
                <a:uFillTx/>
                <a:latin typeface="Calibri" panose="020F0502020204030204"/>
                <a:ea typeface="+mn-ea"/>
                <a:cs typeface="+mn-cs"/>
              </a:rPr>
              <a:t>Cronograma de provisión de mano de obra	: CERTIFICACION (2.6.2 2.X.3)</a:t>
            </a:r>
          </a:p>
          <a:p>
            <a:pPr algn="just" defTabSz="457200">
              <a:defRPr/>
            </a:pPr>
            <a:r>
              <a:rPr kumimoji="0" lang="es-PE" sz="2000" b="1" i="0" u="none" strike="noStrike" kern="1200" cap="none" spc="0" normalizeH="0" baseline="0" noProof="0" dirty="0">
                <a:ln>
                  <a:noFill/>
                </a:ln>
                <a:solidFill>
                  <a:srgbClr val="9B8357">
                    <a:lumMod val="75000"/>
                  </a:srgbClr>
                </a:solidFill>
                <a:effectLst/>
                <a:uLnTx/>
                <a:uFillTx/>
                <a:latin typeface="Calibri" panose="020F0502020204030204"/>
                <a:ea typeface="+mn-ea"/>
                <a:cs typeface="+mn-cs"/>
              </a:rPr>
              <a:t>Cronograma de adquisición de materiales	: CN – PAC (2.6.2 2.X.4)</a:t>
            </a:r>
          </a:p>
          <a:p>
            <a:pPr algn="just" defTabSz="457200">
              <a:defRPr/>
            </a:pPr>
            <a:r>
              <a:rPr kumimoji="0" lang="es-PE" sz="2000" b="1" i="0" u="none" strike="noStrike" kern="1200" cap="none" spc="0" normalizeH="0" baseline="0" noProof="0" dirty="0">
                <a:ln>
                  <a:noFill/>
                </a:ln>
                <a:solidFill>
                  <a:srgbClr val="9B8357">
                    <a:lumMod val="75000"/>
                  </a:srgbClr>
                </a:solidFill>
                <a:effectLst/>
                <a:uLnTx/>
                <a:uFillTx/>
                <a:latin typeface="Calibri" panose="020F0502020204030204"/>
                <a:ea typeface="+mn-ea"/>
                <a:cs typeface="+mn-cs"/>
              </a:rPr>
              <a:t>Cronograma de uso de </a:t>
            </a:r>
            <a:r>
              <a:rPr lang="es-PE" sz="2000" b="1" dirty="0">
                <a:solidFill>
                  <a:srgbClr val="9B8357">
                    <a:lumMod val="75000"/>
                  </a:srgbClr>
                </a:solidFill>
                <a:latin typeface="Calibri" panose="020F0502020204030204"/>
              </a:rPr>
              <a:t>equipos (servicios)</a:t>
            </a:r>
            <a:r>
              <a:rPr kumimoji="0" lang="es-PE" sz="2000" b="1" i="0" u="none" strike="noStrike" kern="1200" cap="none" spc="0" normalizeH="0" baseline="0" noProof="0" dirty="0">
                <a:ln>
                  <a:noFill/>
                </a:ln>
                <a:solidFill>
                  <a:srgbClr val="9B8357">
                    <a:lumMod val="75000"/>
                  </a:srgbClr>
                </a:solidFill>
                <a:effectLst/>
                <a:uLnTx/>
                <a:uFillTx/>
                <a:latin typeface="Calibri" panose="020F0502020204030204"/>
                <a:ea typeface="+mn-ea"/>
                <a:cs typeface="+mn-cs"/>
              </a:rPr>
              <a:t>	: CN – PAC (2.6.2 2.X.5)</a:t>
            </a:r>
          </a:p>
          <a:p>
            <a:pPr marL="0" marR="0" lvl="0" indent="0" algn="just" defTabSz="457200" rtl="0" eaLnBrk="1" fontAlgn="auto" latinLnBrk="0" hangingPunct="1">
              <a:lnSpc>
                <a:spcPct val="100000"/>
              </a:lnSpc>
              <a:spcBef>
                <a:spcPts val="0"/>
              </a:spcBef>
              <a:spcAft>
                <a:spcPts val="0"/>
              </a:spcAft>
              <a:buClrTx/>
              <a:buSzTx/>
              <a:buFontTx/>
              <a:buNone/>
              <a:tabLst/>
              <a:defRPr/>
            </a:pPr>
            <a:r>
              <a:rPr lang="es-PE" sz="2000" b="1" dirty="0">
                <a:solidFill>
                  <a:srgbClr val="9B8357">
                    <a:lumMod val="75000"/>
                  </a:srgbClr>
                </a:solidFill>
                <a:latin typeface="Calibri" panose="020F0502020204030204"/>
              </a:rPr>
              <a:t>Montos Totales Mensualizados			: Planillón, F12B, PMI, CAO Valorizado</a:t>
            </a:r>
            <a:endParaRPr kumimoji="0" lang="es-PE" sz="2000" b="1" i="0" u="none" strike="noStrike" kern="1200" cap="none" spc="0" normalizeH="0" baseline="0" noProof="0" dirty="0">
              <a:ln>
                <a:noFill/>
              </a:ln>
              <a:solidFill>
                <a:srgbClr val="9B835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958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9B79EA7-EE7F-42FA-B2FB-1ED530A1EE17}"/>
              </a:ext>
            </a:extLst>
          </p:cNvPr>
          <p:cNvSpPr txBox="1">
            <a:spLocks/>
          </p:cNvSpPr>
          <p:nvPr/>
        </p:nvSpPr>
        <p:spPr>
          <a:xfrm>
            <a:off x="0" y="0"/>
            <a:ext cx="12192000" cy="721916"/>
          </a:xfrm>
          <a:prstGeom prst="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885" tIns="42943" rIns="85885" bIns="42943"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29433"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prstClr val="white"/>
                </a:solidFill>
                <a:effectLst/>
                <a:uLnTx/>
                <a:uFillTx/>
                <a:latin typeface="Calibri" panose="020F0502020204030204"/>
                <a:ea typeface="+mn-ea"/>
                <a:cs typeface="+mn-cs"/>
              </a:rPr>
              <a:t>PROGRAMACION DE GASTO</a:t>
            </a:r>
          </a:p>
        </p:txBody>
      </p:sp>
      <p:graphicFrame>
        <p:nvGraphicFramePr>
          <p:cNvPr id="6" name="Tabla 5">
            <a:extLst>
              <a:ext uri="{FF2B5EF4-FFF2-40B4-BE49-F238E27FC236}">
                <a16:creationId xmlns:a16="http://schemas.microsoft.com/office/drawing/2014/main" id="{F44D6BFD-9401-4433-B250-436850744C5E}"/>
              </a:ext>
            </a:extLst>
          </p:cNvPr>
          <p:cNvGraphicFramePr>
            <a:graphicFrameLocks noGrp="1"/>
          </p:cNvGraphicFramePr>
          <p:nvPr>
            <p:extLst>
              <p:ext uri="{D42A27DB-BD31-4B8C-83A1-F6EECF244321}">
                <p14:modId xmlns:p14="http://schemas.microsoft.com/office/powerpoint/2010/main" val="369261395"/>
              </p:ext>
            </p:extLst>
          </p:nvPr>
        </p:nvGraphicFramePr>
        <p:xfrm>
          <a:off x="461819" y="951346"/>
          <a:ext cx="11003350" cy="4689802"/>
        </p:xfrm>
        <a:graphic>
          <a:graphicData uri="http://schemas.openxmlformats.org/drawingml/2006/table">
            <a:tbl>
              <a:tblPr/>
              <a:tblGrid>
                <a:gridCol w="1868961">
                  <a:extLst>
                    <a:ext uri="{9D8B030D-6E8A-4147-A177-3AD203B41FA5}">
                      <a16:colId xmlns:a16="http://schemas.microsoft.com/office/drawing/2014/main" val="4099414904"/>
                    </a:ext>
                  </a:extLst>
                </a:gridCol>
                <a:gridCol w="519842">
                  <a:extLst>
                    <a:ext uri="{9D8B030D-6E8A-4147-A177-3AD203B41FA5}">
                      <a16:colId xmlns:a16="http://schemas.microsoft.com/office/drawing/2014/main" val="2833035532"/>
                    </a:ext>
                  </a:extLst>
                </a:gridCol>
                <a:gridCol w="544598">
                  <a:extLst>
                    <a:ext uri="{9D8B030D-6E8A-4147-A177-3AD203B41FA5}">
                      <a16:colId xmlns:a16="http://schemas.microsoft.com/office/drawing/2014/main" val="3937541324"/>
                    </a:ext>
                  </a:extLst>
                </a:gridCol>
                <a:gridCol w="507466">
                  <a:extLst>
                    <a:ext uri="{9D8B030D-6E8A-4147-A177-3AD203B41FA5}">
                      <a16:colId xmlns:a16="http://schemas.microsoft.com/office/drawing/2014/main" val="947500885"/>
                    </a:ext>
                  </a:extLst>
                </a:gridCol>
                <a:gridCol w="532220">
                  <a:extLst>
                    <a:ext uri="{9D8B030D-6E8A-4147-A177-3AD203B41FA5}">
                      <a16:colId xmlns:a16="http://schemas.microsoft.com/office/drawing/2014/main" val="1874739021"/>
                    </a:ext>
                  </a:extLst>
                </a:gridCol>
                <a:gridCol w="420826">
                  <a:extLst>
                    <a:ext uri="{9D8B030D-6E8A-4147-A177-3AD203B41FA5}">
                      <a16:colId xmlns:a16="http://schemas.microsoft.com/office/drawing/2014/main" val="3297179513"/>
                    </a:ext>
                  </a:extLst>
                </a:gridCol>
                <a:gridCol w="594106">
                  <a:extLst>
                    <a:ext uri="{9D8B030D-6E8A-4147-A177-3AD203B41FA5}">
                      <a16:colId xmlns:a16="http://schemas.microsoft.com/office/drawing/2014/main" val="929314922"/>
                    </a:ext>
                  </a:extLst>
                </a:gridCol>
                <a:gridCol w="804519">
                  <a:extLst>
                    <a:ext uri="{9D8B030D-6E8A-4147-A177-3AD203B41FA5}">
                      <a16:colId xmlns:a16="http://schemas.microsoft.com/office/drawing/2014/main" val="59605795"/>
                    </a:ext>
                  </a:extLst>
                </a:gridCol>
                <a:gridCol w="668371">
                  <a:extLst>
                    <a:ext uri="{9D8B030D-6E8A-4147-A177-3AD203B41FA5}">
                      <a16:colId xmlns:a16="http://schemas.microsoft.com/office/drawing/2014/main" val="773765189"/>
                    </a:ext>
                  </a:extLst>
                </a:gridCol>
                <a:gridCol w="792143">
                  <a:extLst>
                    <a:ext uri="{9D8B030D-6E8A-4147-A177-3AD203B41FA5}">
                      <a16:colId xmlns:a16="http://schemas.microsoft.com/office/drawing/2014/main" val="4086199859"/>
                    </a:ext>
                  </a:extLst>
                </a:gridCol>
                <a:gridCol w="433203">
                  <a:extLst>
                    <a:ext uri="{9D8B030D-6E8A-4147-A177-3AD203B41FA5}">
                      <a16:colId xmlns:a16="http://schemas.microsoft.com/office/drawing/2014/main" val="1408391614"/>
                    </a:ext>
                  </a:extLst>
                </a:gridCol>
                <a:gridCol w="396070">
                  <a:extLst>
                    <a:ext uri="{9D8B030D-6E8A-4147-A177-3AD203B41FA5}">
                      <a16:colId xmlns:a16="http://schemas.microsoft.com/office/drawing/2014/main" val="2336409224"/>
                    </a:ext>
                  </a:extLst>
                </a:gridCol>
                <a:gridCol w="420826">
                  <a:extLst>
                    <a:ext uri="{9D8B030D-6E8A-4147-A177-3AD203B41FA5}">
                      <a16:colId xmlns:a16="http://schemas.microsoft.com/office/drawing/2014/main" val="2883944021"/>
                    </a:ext>
                  </a:extLst>
                </a:gridCol>
                <a:gridCol w="420826">
                  <a:extLst>
                    <a:ext uri="{9D8B030D-6E8A-4147-A177-3AD203B41FA5}">
                      <a16:colId xmlns:a16="http://schemas.microsoft.com/office/drawing/2014/main" val="3544743488"/>
                    </a:ext>
                  </a:extLst>
                </a:gridCol>
                <a:gridCol w="470335">
                  <a:extLst>
                    <a:ext uri="{9D8B030D-6E8A-4147-A177-3AD203B41FA5}">
                      <a16:colId xmlns:a16="http://schemas.microsoft.com/office/drawing/2014/main" val="2655781821"/>
                    </a:ext>
                  </a:extLst>
                </a:gridCol>
                <a:gridCol w="606484">
                  <a:extLst>
                    <a:ext uri="{9D8B030D-6E8A-4147-A177-3AD203B41FA5}">
                      <a16:colId xmlns:a16="http://schemas.microsoft.com/office/drawing/2014/main" val="1137019274"/>
                    </a:ext>
                  </a:extLst>
                </a:gridCol>
                <a:gridCol w="606484">
                  <a:extLst>
                    <a:ext uri="{9D8B030D-6E8A-4147-A177-3AD203B41FA5}">
                      <a16:colId xmlns:a16="http://schemas.microsoft.com/office/drawing/2014/main" val="2068895343"/>
                    </a:ext>
                  </a:extLst>
                </a:gridCol>
                <a:gridCol w="396070">
                  <a:extLst>
                    <a:ext uri="{9D8B030D-6E8A-4147-A177-3AD203B41FA5}">
                      <a16:colId xmlns:a16="http://schemas.microsoft.com/office/drawing/2014/main" val="1477356192"/>
                    </a:ext>
                  </a:extLst>
                </a:gridCol>
              </a:tblGrid>
              <a:tr h="360428">
                <a:tc>
                  <a:txBody>
                    <a:bodyPr/>
                    <a:lstStyle/>
                    <a:p>
                      <a:pPr algn="ctr" fontAlgn="ctr"/>
                      <a:r>
                        <a:rPr lang="es-PE" sz="800" b="1" i="0" u="none" strike="noStrike">
                          <a:solidFill>
                            <a:srgbClr val="FFFFFF"/>
                          </a:solidFill>
                          <a:effectLst/>
                          <a:latin typeface="Calibri" panose="020F0502020204030204" pitchFamily="34" charset="0"/>
                        </a:rPr>
                        <a:t>Proyecto</a:t>
                      </a:r>
                    </a:p>
                  </a:txBody>
                  <a:tcPr marL="7097" marR="7097" marT="7097" marB="0" anchor="ctr">
                    <a:lnL w="6350" cap="flat" cmpd="sng" algn="ctr">
                      <a:solidFill>
                        <a:srgbClr val="000000"/>
                      </a:solidFill>
                      <a:prstDash val="solid"/>
                      <a:round/>
                      <a:headEnd type="none" w="med" len="med"/>
                      <a:tailEnd type="none" w="med" len="med"/>
                    </a:lnL>
                    <a:lnR w="12700" cap="flat" cmpd="sng" algn="ctr">
                      <a:solidFill>
                        <a:srgbClr val="DDDDDD"/>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A6EA5"/>
                    </a:solidFill>
                  </a:tcPr>
                </a:tc>
                <a:tc>
                  <a:txBody>
                    <a:bodyPr/>
                    <a:lstStyle/>
                    <a:p>
                      <a:pPr algn="ctr" fontAlgn="ctr"/>
                      <a:r>
                        <a:rPr lang="es-PE" sz="800" b="1" i="0" u="none" strike="noStrike">
                          <a:solidFill>
                            <a:srgbClr val="FFFFFF"/>
                          </a:solidFill>
                          <a:effectLst/>
                          <a:latin typeface="Calibri" panose="020F0502020204030204" pitchFamily="34" charset="0"/>
                        </a:rPr>
                        <a:t>ETM ( F8A)</a:t>
                      </a:r>
                    </a:p>
                  </a:txBody>
                  <a:tcPr marL="7097" marR="7097" marT="7097"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00B050"/>
                    </a:solidFill>
                  </a:tcPr>
                </a:tc>
                <a:tc>
                  <a:txBody>
                    <a:bodyPr/>
                    <a:lstStyle/>
                    <a:p>
                      <a:pPr algn="ctr" fontAlgn="ctr"/>
                      <a:r>
                        <a:rPr lang="es-PE" sz="800" b="1" i="0" u="none" strike="noStrike">
                          <a:solidFill>
                            <a:srgbClr val="FFFFFF"/>
                          </a:solidFill>
                          <a:effectLst/>
                          <a:latin typeface="Calibri" panose="020F0502020204030204" pitchFamily="34" charset="0"/>
                        </a:rPr>
                        <a:t>Ejecución acumulada</a:t>
                      </a:r>
                    </a:p>
                  </a:txBody>
                  <a:tcPr marL="7097" marR="7097" marT="7097"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00B050"/>
                    </a:solidFill>
                  </a:tcPr>
                </a:tc>
                <a:tc>
                  <a:txBody>
                    <a:bodyPr/>
                    <a:lstStyle/>
                    <a:p>
                      <a:pPr algn="ctr" fontAlgn="ctr"/>
                      <a:r>
                        <a:rPr lang="es-PE" sz="800" b="1" i="0" u="none" strike="noStrike">
                          <a:solidFill>
                            <a:srgbClr val="FFFFFF"/>
                          </a:solidFill>
                          <a:effectLst/>
                          <a:latin typeface="Calibri" panose="020F0502020204030204" pitchFamily="34" charset="0"/>
                        </a:rPr>
                        <a:t>Saldo por ejecutar</a:t>
                      </a:r>
                    </a:p>
                  </a:txBody>
                  <a:tcPr marL="7097" marR="7097" marT="7097"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00B050"/>
                    </a:solidFill>
                  </a:tcPr>
                </a:tc>
                <a:tc>
                  <a:txBody>
                    <a:bodyPr/>
                    <a:lstStyle/>
                    <a:p>
                      <a:pPr algn="ctr" fontAlgn="ctr"/>
                      <a:r>
                        <a:rPr lang="es-PE" sz="800" b="1" i="0" u="none" strike="noStrike">
                          <a:solidFill>
                            <a:srgbClr val="FFFFFF"/>
                          </a:solidFill>
                          <a:effectLst/>
                          <a:latin typeface="Calibri" panose="020F0502020204030204" pitchFamily="34" charset="0"/>
                        </a:rPr>
                        <a:t>PIA</a:t>
                      </a:r>
                      <a:br>
                        <a:rPr lang="es-PE" sz="800" b="1" i="0" u="none" strike="noStrike">
                          <a:solidFill>
                            <a:srgbClr val="FFFFFF"/>
                          </a:solidFill>
                          <a:effectLst/>
                          <a:latin typeface="Calibri" panose="020F0502020204030204" pitchFamily="34" charset="0"/>
                        </a:rPr>
                      </a:br>
                      <a:r>
                        <a:rPr lang="es-PE" sz="800" b="1" i="0" u="none" strike="noStrike">
                          <a:solidFill>
                            <a:srgbClr val="FFFFFF"/>
                          </a:solidFill>
                          <a:effectLst/>
                          <a:latin typeface="Calibri" panose="020F0502020204030204" pitchFamily="34" charset="0"/>
                        </a:rPr>
                        <a:t> 2022</a:t>
                      </a:r>
                    </a:p>
                  </a:txBody>
                  <a:tcPr marL="7097" marR="7097" marT="7097"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FF0000"/>
                    </a:solidFill>
                  </a:tcPr>
                </a:tc>
                <a:tc>
                  <a:txBody>
                    <a:bodyPr/>
                    <a:lstStyle/>
                    <a:p>
                      <a:pPr algn="ctr" fontAlgn="ctr"/>
                      <a:r>
                        <a:rPr lang="es-PE" sz="800" b="1" i="0" u="none" strike="noStrike">
                          <a:solidFill>
                            <a:srgbClr val="FFFFFF"/>
                          </a:solidFill>
                          <a:effectLst/>
                          <a:latin typeface="Calibri" panose="020F0502020204030204" pitchFamily="34" charset="0"/>
                        </a:rPr>
                        <a:t>Saldo </a:t>
                      </a:r>
                      <a:br>
                        <a:rPr lang="es-PE" sz="800" b="1" i="0" u="none" strike="noStrike">
                          <a:solidFill>
                            <a:srgbClr val="FFFFFF"/>
                          </a:solidFill>
                          <a:effectLst/>
                          <a:latin typeface="Calibri" panose="020F0502020204030204" pitchFamily="34" charset="0"/>
                        </a:rPr>
                      </a:br>
                      <a:r>
                        <a:rPr lang="es-PE" sz="800" b="1" i="0" u="none" strike="noStrike">
                          <a:solidFill>
                            <a:srgbClr val="FFFFFF"/>
                          </a:solidFill>
                          <a:effectLst/>
                          <a:latin typeface="Calibri" panose="020F0502020204030204" pitchFamily="34" charset="0"/>
                        </a:rPr>
                        <a:t>2021</a:t>
                      </a:r>
                    </a:p>
                  </a:txBody>
                  <a:tcPr marL="7097" marR="7097" marT="7097"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FF0000"/>
                    </a:solidFill>
                  </a:tcPr>
                </a:tc>
                <a:tc>
                  <a:txBody>
                    <a:bodyPr/>
                    <a:lstStyle/>
                    <a:p>
                      <a:pPr algn="ctr" fontAlgn="ctr"/>
                      <a:r>
                        <a:rPr lang="es-PE" sz="800" b="1" i="0" u="none" strike="noStrike">
                          <a:solidFill>
                            <a:srgbClr val="FFFFFF"/>
                          </a:solidFill>
                          <a:effectLst/>
                          <a:latin typeface="Calibri" panose="020F0502020204030204" pitchFamily="34" charset="0"/>
                        </a:rPr>
                        <a:t>Programable</a:t>
                      </a:r>
                      <a:br>
                        <a:rPr lang="es-PE" sz="800" b="1" i="0" u="none" strike="noStrike">
                          <a:solidFill>
                            <a:srgbClr val="FFFFFF"/>
                          </a:solidFill>
                          <a:effectLst/>
                          <a:latin typeface="Calibri" panose="020F0502020204030204" pitchFamily="34" charset="0"/>
                        </a:rPr>
                      </a:br>
                      <a:r>
                        <a:rPr lang="es-PE" sz="800" b="1" i="0" u="none" strike="noStrike">
                          <a:solidFill>
                            <a:srgbClr val="FFFFFF"/>
                          </a:solidFill>
                          <a:effectLst/>
                          <a:latin typeface="Calibri" panose="020F0502020204030204" pitchFamily="34" charset="0"/>
                        </a:rPr>
                        <a:t> 2022</a:t>
                      </a:r>
                    </a:p>
                  </a:txBody>
                  <a:tcPr marL="7097" marR="7097" marT="7097" marB="0" anchor="ctr">
                    <a:lnL w="12700" cap="flat" cmpd="sng" algn="ctr">
                      <a:solidFill>
                        <a:srgbClr val="DDDDDD"/>
                      </a:solidFill>
                      <a:prstDash val="solid"/>
                      <a:round/>
                      <a:headEnd type="none" w="med" len="med"/>
                      <a:tailEnd type="none" w="med" len="med"/>
                    </a:lnL>
                    <a:lnR>
                      <a:noFill/>
                    </a:lnR>
                    <a:lnT w="12700" cap="flat" cmpd="sng" algn="ctr">
                      <a:solidFill>
                        <a:srgbClr val="DDDDDD"/>
                      </a:solidFill>
                      <a:prstDash val="solid"/>
                      <a:round/>
                      <a:headEnd type="none" w="med" len="med"/>
                      <a:tailEnd type="none" w="med" len="med"/>
                    </a:lnT>
                    <a:lnB>
                      <a:noFill/>
                    </a:lnB>
                    <a:solidFill>
                      <a:srgbClr val="FF0000"/>
                    </a:solidFill>
                  </a:tcPr>
                </a:tc>
                <a:tc>
                  <a:txBody>
                    <a:bodyPr/>
                    <a:lstStyle/>
                    <a:p>
                      <a:pPr algn="ctr" fontAlgn="ctr"/>
                      <a:r>
                        <a:rPr lang="es-PE" sz="800" b="1" i="0" u="none" strike="noStrike">
                          <a:solidFill>
                            <a:srgbClr val="FFFFFF"/>
                          </a:solidFill>
                          <a:effectLst/>
                          <a:latin typeface="Calibri" panose="020F0502020204030204" pitchFamily="34" charset="0"/>
                        </a:rPr>
                        <a:t>PRODUCTOS / COMPONENTES</a:t>
                      </a:r>
                    </a:p>
                  </a:txBody>
                  <a:tcPr marL="7097" marR="7097" marT="7097" marB="0" anchor="ctr">
                    <a:lnL>
                      <a:noFill/>
                    </a:lnL>
                    <a:lnR>
                      <a:noFill/>
                    </a:lnR>
                    <a:lnT>
                      <a:noFill/>
                    </a:lnT>
                    <a:lnB>
                      <a:noFill/>
                    </a:lnB>
                    <a:solidFill>
                      <a:srgbClr val="FF0000"/>
                    </a:solidFill>
                  </a:tcPr>
                </a:tc>
                <a:tc>
                  <a:txBody>
                    <a:bodyPr/>
                    <a:lstStyle/>
                    <a:p>
                      <a:pPr algn="ctr" fontAlgn="ctr"/>
                      <a:r>
                        <a:rPr lang="es-PE" sz="800" b="1" i="0" u="none" strike="noStrike">
                          <a:solidFill>
                            <a:srgbClr val="FFFFFF"/>
                          </a:solidFill>
                          <a:effectLst/>
                          <a:latin typeface="Calibri" panose="020F0502020204030204" pitchFamily="34" charset="0"/>
                        </a:rPr>
                        <a:t>MODALIDAD</a:t>
                      </a:r>
                    </a:p>
                  </a:txBody>
                  <a:tcPr marL="7097" marR="7097" marT="7097" marB="0" anchor="ctr">
                    <a:lnL>
                      <a:noFill/>
                    </a:lnL>
                    <a:lnR>
                      <a:noFill/>
                    </a:lnR>
                    <a:lnT>
                      <a:noFill/>
                    </a:lnT>
                    <a:lnB>
                      <a:noFill/>
                    </a:lnB>
                    <a:solidFill>
                      <a:srgbClr val="FF0000"/>
                    </a:solidFill>
                  </a:tcPr>
                </a:tc>
                <a:tc>
                  <a:txBody>
                    <a:bodyPr/>
                    <a:lstStyle/>
                    <a:p>
                      <a:pPr algn="ctr" fontAlgn="ctr"/>
                      <a:r>
                        <a:rPr lang="es-PE" sz="800" b="1" i="0" u="none" strike="noStrike">
                          <a:solidFill>
                            <a:srgbClr val="FFFFFF"/>
                          </a:solidFill>
                          <a:effectLst/>
                          <a:latin typeface="Calibri" panose="020F0502020204030204" pitchFamily="34" charset="0"/>
                        </a:rPr>
                        <a:t>ESPECIFICA</a:t>
                      </a:r>
                    </a:p>
                  </a:txBody>
                  <a:tcPr marL="7097" marR="7097" marT="7097" marB="0" anchor="ctr">
                    <a:lnL>
                      <a:noFill/>
                    </a:lnL>
                    <a:lnR w="6350" cap="flat" cmpd="sng" algn="ctr">
                      <a:solidFill>
                        <a:srgbClr val="000000"/>
                      </a:solidFill>
                      <a:prstDash val="solid"/>
                      <a:round/>
                      <a:headEnd type="none" w="med" len="med"/>
                      <a:tailEnd type="none" w="med" len="med"/>
                    </a:lnR>
                    <a:lnT>
                      <a:noFill/>
                    </a:lnT>
                    <a:lnB>
                      <a:noFill/>
                    </a:lnB>
                    <a:solidFill>
                      <a:srgbClr val="FF0000"/>
                    </a:solidFill>
                  </a:tcPr>
                </a:tc>
                <a:tc>
                  <a:txBody>
                    <a:bodyPr/>
                    <a:lstStyle/>
                    <a:p>
                      <a:pPr algn="l" fontAlgn="ctr"/>
                      <a:r>
                        <a:rPr lang="es-PE" sz="800" b="0" i="0" u="none" strike="noStrike">
                          <a:solidFill>
                            <a:srgbClr val="000000"/>
                          </a:solidFill>
                          <a:effectLst/>
                          <a:latin typeface="Calibri" panose="020F0502020204030204" pitchFamily="34" charset="0"/>
                        </a:rPr>
                        <a:t>enero</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Calibri" panose="020F0502020204030204" pitchFamily="34" charset="0"/>
                        </a:rPr>
                        <a:t>abril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Calibri" panose="020F0502020204030204" pitchFamily="34" charset="0"/>
                        </a:rPr>
                        <a:t>mayo</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Calibri" panose="020F0502020204030204" pitchFamily="34" charset="0"/>
                        </a:rPr>
                        <a:t>junio</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Calibri" panose="020F0502020204030204" pitchFamily="34" charset="0"/>
                        </a:rPr>
                        <a:t>agosto</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Calibri" panose="020F0502020204030204" pitchFamily="34" charset="0"/>
                        </a:rPr>
                        <a:t>setiembre</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Calibri" panose="020F0502020204030204" pitchFamily="34" charset="0"/>
                        </a:rPr>
                        <a:t>diciembre</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Calibri" panose="020F0502020204030204" pitchFamily="34" charset="0"/>
                        </a:rPr>
                        <a:t>total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04453207"/>
                  </a:ext>
                </a:extLst>
              </a:tr>
              <a:tr h="169613">
                <a:tc rowSpan="4">
                  <a:txBody>
                    <a:bodyPr/>
                    <a:lstStyle/>
                    <a:p>
                      <a:pPr algn="ctr" fontAlgn="ctr"/>
                      <a:r>
                        <a:rPr lang="es-MX" sz="800" b="0" i="0" u="none" strike="noStrike">
                          <a:solidFill>
                            <a:srgbClr val="000000"/>
                          </a:solidFill>
                          <a:effectLst/>
                          <a:latin typeface="Calibri" panose="020F0502020204030204" pitchFamily="34" charset="0"/>
                        </a:rPr>
                        <a:t>2250249: MEJORAMIENTO DEL SERVICIO EDUCATIVO DEL NIVEL SECUNDARIO DE LA I.E.P. GENERAL CORDOVA DEL DISTRITO DE VILCASHUAMAN, PROVINCIA DE VILCASHUAMAN, REGION AYACUCHO.</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23,181,420</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2D050"/>
                    </a:solidFill>
                  </a:tcPr>
                </a:tc>
                <a:tc rowSpan="4">
                  <a:txBody>
                    <a:bodyPr/>
                    <a:lstStyle/>
                    <a:p>
                      <a:pPr algn="r" fontAlgn="ctr"/>
                      <a:r>
                        <a:rPr lang="es-PE" sz="800" b="0" i="0" u="none" strike="noStrike">
                          <a:solidFill>
                            <a:srgbClr val="000000"/>
                          </a:solidFill>
                          <a:effectLst/>
                          <a:latin typeface="Calibri" panose="020F0502020204030204" pitchFamily="34" charset="0"/>
                        </a:rPr>
                        <a:t>11,470,166</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11,711,254</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rowSpan="4">
                  <a:txBody>
                    <a:bodyPr/>
                    <a:lstStyle/>
                    <a:p>
                      <a:pPr algn="r" fontAlgn="ctr"/>
                      <a:r>
                        <a:rPr lang="es-PE" sz="800" b="0" i="0" u="none" strike="noStrike">
                          <a:solidFill>
                            <a:srgbClr val="000000"/>
                          </a:solidFill>
                          <a:effectLst/>
                          <a:latin typeface="Calibri" panose="020F0502020204030204" pitchFamily="34" charset="0"/>
                        </a:rPr>
                        <a:t>6,856,291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426,389</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5,570,234</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Infraestructura</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Adminsitración Directa</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Arial" panose="020B0604020202020204" pitchFamily="34" charset="0"/>
                        </a:rPr>
                        <a:t>Bienes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7341566"/>
                  </a:ext>
                </a:extLst>
              </a:tr>
              <a:tr h="199295">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Servicos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077357"/>
                  </a:ext>
                </a:extLst>
              </a:tr>
              <a:tr h="169613">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Mano de Obra</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073367"/>
                  </a:ext>
                </a:extLst>
              </a:tr>
              <a:tr h="178094">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1" i="0" u="none" strike="noStrike">
                          <a:solidFill>
                            <a:srgbClr val="000000"/>
                          </a:solidFill>
                          <a:effectLst/>
                          <a:latin typeface="Arial" panose="020B0604020202020204" pitchFamily="34" charset="0"/>
                        </a:rPr>
                        <a:t>Sub Total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36</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278650597"/>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1,827,752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4">
                  <a:txBody>
                    <a:bodyPr/>
                    <a:lstStyle/>
                    <a:p>
                      <a:pPr algn="r" fontAlgn="ctr"/>
                      <a:r>
                        <a:rPr lang="es-PE" sz="800" b="0" i="0" u="none" strike="noStrike">
                          <a:solidFill>
                            <a:srgbClr val="000000"/>
                          </a:solidFill>
                          <a:effectLst/>
                          <a:latin typeface="Calibri" panose="020F0502020204030204" pitchFamily="34" charset="0"/>
                        </a:rPr>
                        <a:t>904,372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923,380</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0</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Equipamiento</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Contrata</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Arial" panose="020B0604020202020204" pitchFamily="34" charset="0"/>
                        </a:rPr>
                        <a:t>Bienes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5</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834024"/>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Servicos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4652607"/>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Personal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5</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477410"/>
                  </a:ext>
                </a:extLst>
              </a:tr>
              <a:tr h="178094">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1" i="0" u="none" strike="noStrike">
                          <a:solidFill>
                            <a:srgbClr val="000000"/>
                          </a:solidFill>
                          <a:effectLst/>
                          <a:latin typeface="Arial" panose="020B0604020202020204" pitchFamily="34" charset="0"/>
                        </a:rPr>
                        <a:t>Sub Total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22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93615355"/>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dirty="0">
                          <a:solidFill>
                            <a:srgbClr val="000000"/>
                          </a:solidFill>
                          <a:effectLst/>
                          <a:latin typeface="Calibri" panose="020F0502020204030204" pitchFamily="34" charset="0"/>
                        </a:rPr>
                        <a:t>2,575,713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4">
                  <a:txBody>
                    <a:bodyPr/>
                    <a:lstStyle/>
                    <a:p>
                      <a:pPr algn="r" fontAlgn="ctr"/>
                      <a:r>
                        <a:rPr lang="es-PE" sz="800" b="0" i="0" u="none" strike="noStrike">
                          <a:solidFill>
                            <a:srgbClr val="000000"/>
                          </a:solidFill>
                          <a:effectLst/>
                          <a:latin typeface="Calibri" panose="020F0502020204030204" pitchFamily="34" charset="0"/>
                        </a:rPr>
                        <a:t>1,274,463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1,301,250</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685,629</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Gastos Generales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Administración Directa</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Arial" panose="020B0604020202020204" pitchFamily="34" charset="0"/>
                        </a:rPr>
                        <a:t>Bienes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950419"/>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Servicos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813533"/>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Personal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726286"/>
                  </a:ext>
                </a:extLst>
              </a:tr>
              <a:tr h="178094">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1" i="0" u="none" strike="noStrike">
                          <a:solidFill>
                            <a:srgbClr val="000000"/>
                          </a:solidFill>
                          <a:effectLst/>
                          <a:latin typeface="Arial" panose="020B0604020202020204" pitchFamily="34" charset="0"/>
                        </a:rPr>
                        <a:t>Sub Total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36</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946353394"/>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0</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0</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Gastos de Gestión</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Administración Directa</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Arial" panose="020B0604020202020204" pitchFamily="34" charset="0"/>
                        </a:rPr>
                        <a:t>Bienes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431471"/>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Servicos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424504"/>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Personal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07482"/>
                  </a:ext>
                </a:extLst>
              </a:tr>
              <a:tr h="178094">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1" i="0" u="none" strike="noStrike">
                          <a:solidFill>
                            <a:srgbClr val="000000"/>
                          </a:solidFill>
                          <a:effectLst/>
                          <a:latin typeface="Arial" panose="020B0604020202020204" pitchFamily="34" charset="0"/>
                        </a:rPr>
                        <a:t>Sub Total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36</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137757732"/>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358,819</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4">
                  <a:txBody>
                    <a:bodyPr/>
                    <a:lstStyle/>
                    <a:p>
                      <a:pPr algn="r" fontAlgn="ctr"/>
                      <a:r>
                        <a:rPr lang="es-PE" sz="800" b="0" i="0" u="none" strike="noStrike">
                          <a:solidFill>
                            <a:srgbClr val="000000"/>
                          </a:solidFill>
                          <a:effectLst/>
                          <a:latin typeface="Calibri" panose="020F0502020204030204" pitchFamily="34" charset="0"/>
                        </a:rPr>
                        <a:t>358,819</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dirty="0">
                          <a:solidFill>
                            <a:srgbClr val="000000"/>
                          </a:solidFill>
                          <a:effectLst/>
                          <a:latin typeface="Calibri" panose="020F0502020204030204" pitchFamily="34" charset="0"/>
                        </a:rPr>
                        <a:t>0</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300,214</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Expediente Técnico</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Contrata</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Arial" panose="020B0604020202020204" pitchFamily="34" charset="0"/>
                        </a:rPr>
                        <a:t>Bienes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5</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234759"/>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Servicos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636319"/>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Personal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5</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6542036"/>
                  </a:ext>
                </a:extLst>
              </a:tr>
              <a:tr h="178094">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1" i="0" u="none" strike="noStrike">
                          <a:solidFill>
                            <a:srgbClr val="000000"/>
                          </a:solidFill>
                          <a:effectLst/>
                          <a:latin typeface="Arial" panose="020B0604020202020204" pitchFamily="34" charset="0"/>
                        </a:rPr>
                        <a:t>Sub Total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22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574669491"/>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1,207,850</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4">
                  <a:txBody>
                    <a:bodyPr/>
                    <a:lstStyle/>
                    <a:p>
                      <a:pPr algn="r" fontAlgn="ctr"/>
                      <a:r>
                        <a:rPr lang="es-PE" sz="800" b="0" i="0" u="none" strike="noStrike">
                          <a:solidFill>
                            <a:srgbClr val="000000"/>
                          </a:solidFill>
                          <a:effectLst/>
                          <a:latin typeface="Calibri" panose="020F0502020204030204" pitchFamily="34" charset="0"/>
                        </a:rPr>
                        <a:t>597,644</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610,206</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r" fontAlgn="ctr"/>
                      <a:r>
                        <a:rPr lang="es-PE" sz="800" b="0" i="0" u="none" strike="noStrike">
                          <a:solidFill>
                            <a:srgbClr val="000000"/>
                          </a:solidFill>
                          <a:effectLst/>
                          <a:latin typeface="Calibri" panose="020F0502020204030204" pitchFamily="34" charset="0"/>
                        </a:rPr>
                        <a:t>300,214</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Gastos de Supervisión</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s-PE" sz="800" b="0" i="0" u="none" strike="noStrike">
                          <a:solidFill>
                            <a:srgbClr val="000000"/>
                          </a:solidFill>
                          <a:effectLst/>
                          <a:latin typeface="Calibri" panose="020F0502020204030204" pitchFamily="34" charset="0"/>
                        </a:rPr>
                        <a:t>Contrata</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0" i="0" u="none" strike="noStrike">
                          <a:solidFill>
                            <a:srgbClr val="000000"/>
                          </a:solidFill>
                          <a:effectLst/>
                          <a:latin typeface="Arial" panose="020B0604020202020204" pitchFamily="34" charset="0"/>
                        </a:rPr>
                        <a:t>Bienes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5</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3449063"/>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Servicos</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426345"/>
                  </a:ext>
                </a:extLst>
              </a:tr>
              <a:tr h="169613">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0" i="0" u="none" strike="noStrike">
                          <a:solidFill>
                            <a:srgbClr val="000000"/>
                          </a:solidFill>
                          <a:effectLst/>
                          <a:latin typeface="Arial" panose="020B0604020202020204" pitchFamily="34" charset="0"/>
                        </a:rPr>
                        <a:t>Personal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0" i="0" u="none" strike="noStrike">
                          <a:solidFill>
                            <a:srgbClr val="000000"/>
                          </a:solidFill>
                          <a:effectLst/>
                          <a:latin typeface="Arial" panose="020B060402020202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800" b="1" i="0" u="none" strike="noStrike">
                          <a:solidFill>
                            <a:srgbClr val="000000"/>
                          </a:solidFill>
                          <a:effectLst/>
                          <a:latin typeface="Arial" panose="020B0604020202020204" pitchFamily="34" charset="0"/>
                        </a:rPr>
                        <a:t>5</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6391226"/>
                  </a:ext>
                </a:extLst>
              </a:tr>
              <a:tr h="178094">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800" b="1" i="0" u="none" strike="noStrike">
                          <a:solidFill>
                            <a:srgbClr val="000000"/>
                          </a:solidFill>
                          <a:effectLst/>
                          <a:latin typeface="Arial" panose="020B0604020202020204" pitchFamily="34" charset="0"/>
                        </a:rPr>
                        <a:t>Sub Total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22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68349576"/>
                  </a:ext>
                </a:extLst>
              </a:tr>
              <a:tr h="178094">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800" b="1" i="0" u="none" strike="noStrike">
                          <a:solidFill>
                            <a:srgbClr val="000000"/>
                          </a:solidFill>
                          <a:effectLst/>
                          <a:latin typeface="Arial" panose="020B0604020202020204" pitchFamily="34" charset="0"/>
                        </a:rPr>
                        <a:t>TOTAL</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a:txBody>
                    <a:bodyPr/>
                    <a:lstStyle/>
                    <a:p>
                      <a:pPr algn="ctr" fontAlgn="ctr"/>
                      <a:r>
                        <a:rPr lang="es-PE" sz="800" b="1" i="0" u="none" strike="noStrike">
                          <a:solidFill>
                            <a:srgbClr val="000000"/>
                          </a:solidFill>
                          <a:effectLst/>
                          <a:latin typeface="Arial" panose="020B0604020202020204" pitchFamily="34" charset="0"/>
                        </a:rPr>
                        <a:t>12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a:txBody>
                    <a:bodyPr/>
                    <a:lstStyle/>
                    <a:p>
                      <a:pPr algn="ctr" fontAlgn="ctr"/>
                      <a:r>
                        <a:rPr lang="es-PE" sz="800" b="1" i="0" u="none" strike="noStrike" dirty="0">
                          <a:solidFill>
                            <a:srgbClr val="000000"/>
                          </a:solidFill>
                          <a:effectLst/>
                          <a:latin typeface="Arial" panose="020B0604020202020204" pitchFamily="34" charset="0"/>
                        </a:rPr>
                        <a:t>174</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extLst>
                  <a:ext uri="{0D108BD9-81ED-4DB2-BD59-A6C34878D82A}">
                    <a16:rowId xmlns:a16="http://schemas.microsoft.com/office/drawing/2014/main" val="1055575352"/>
                  </a:ext>
                </a:extLst>
              </a:tr>
            </a:tbl>
          </a:graphicData>
        </a:graphic>
      </p:graphicFrame>
    </p:spTree>
    <p:extLst>
      <p:ext uri="{BB962C8B-B14F-4D97-AF65-F5344CB8AC3E}">
        <p14:creationId xmlns:p14="http://schemas.microsoft.com/office/powerpoint/2010/main" val="1463888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Marcador de contenido 5">
            <a:extLst>
              <a:ext uri="{FF2B5EF4-FFF2-40B4-BE49-F238E27FC236}">
                <a16:creationId xmlns:a16="http://schemas.microsoft.com/office/drawing/2014/main" id="{1CCBC15F-637F-4013-B076-E9DEE22DC199}"/>
              </a:ext>
            </a:extLst>
          </p:cNvPr>
          <p:cNvSpPr txBox="1">
            <a:spLocks/>
          </p:cNvSpPr>
          <p:nvPr/>
        </p:nvSpPr>
        <p:spPr>
          <a:xfrm>
            <a:off x="565465" y="1050004"/>
            <a:ext cx="11516139" cy="58079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s-PE" sz="2000" dirty="0">
              <a:solidFill>
                <a:srgbClr val="002060"/>
              </a:solidFill>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latin typeface="Arial" panose="020B0604020202020204" pitchFamily="34" charset="0"/>
              <a:cs typeface="Arial" panose="020B0604020202020204" pitchFamily="34" charset="0"/>
            </a:endParaRPr>
          </a:p>
          <a:p>
            <a:endParaRPr lang="es-PE" b="1" dirty="0"/>
          </a:p>
        </p:txBody>
      </p:sp>
      <p:sp>
        <p:nvSpPr>
          <p:cNvPr id="6" name="CuadroTexto 5">
            <a:extLst>
              <a:ext uri="{FF2B5EF4-FFF2-40B4-BE49-F238E27FC236}">
                <a16:creationId xmlns:a16="http://schemas.microsoft.com/office/drawing/2014/main" id="{8776F3A2-B11C-4AD3-8388-2A21AFBAD196}"/>
              </a:ext>
            </a:extLst>
          </p:cNvPr>
          <p:cNvSpPr txBox="1"/>
          <p:nvPr/>
        </p:nvSpPr>
        <p:spPr>
          <a:xfrm>
            <a:off x="565465" y="1094420"/>
            <a:ext cx="11061070" cy="1384995"/>
          </a:xfrm>
          <a:prstGeom prst="rect">
            <a:avLst/>
          </a:prstGeom>
          <a:noFill/>
        </p:spPr>
        <p:txBody>
          <a:bodyPr wrap="square">
            <a:spAutoFit/>
          </a:bodyPr>
          <a:lstStyle/>
          <a:p>
            <a:pPr marL="180975" lvl="0" algn="ctr"/>
            <a:r>
              <a:rPr lang="es-PE" sz="2800" b="1" dirty="0">
                <a:latin typeface="Arial" panose="020B0604020202020204" pitchFamily="34" charset="0"/>
                <a:cs typeface="Arial" panose="020B0604020202020204" pitchFamily="34" charset="0"/>
              </a:rPr>
              <a:t>Tema 3:</a:t>
            </a:r>
          </a:p>
          <a:p>
            <a:pPr marL="180975" lvl="0" algn="just"/>
            <a:r>
              <a:rPr lang="es-PE" sz="2800" b="1" dirty="0">
                <a:latin typeface="Arial" panose="020B0604020202020204" pitchFamily="34" charset="0"/>
                <a:cs typeface="Arial" panose="020B0604020202020204" pitchFamily="34" charset="0"/>
              </a:rPr>
              <a:t>Funciones del Administrador, Residente y Supervisor de Obra.</a:t>
            </a:r>
          </a:p>
          <a:p>
            <a:pPr marL="180975" lvl="0" algn="ctr"/>
            <a:r>
              <a:rPr lang="es-PE"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571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54"/>
          <p:cNvPicPr preferRelativeResize="0"/>
          <p:nvPr/>
        </p:nvPicPr>
        <p:blipFill rotWithShape="1">
          <a:blip r:embed="rId3">
            <a:alphaModFix/>
          </a:blip>
          <a:srcRect/>
          <a:stretch/>
        </p:blipFill>
        <p:spPr>
          <a:xfrm>
            <a:off x="1371210" y="207336"/>
            <a:ext cx="9808312" cy="5685073"/>
          </a:xfrm>
          <a:prstGeom prst="rect">
            <a:avLst/>
          </a:prstGeom>
          <a:noFill/>
          <a:ln>
            <a:noFill/>
          </a:ln>
        </p:spPr>
      </p:pic>
      <p:sp>
        <p:nvSpPr>
          <p:cNvPr id="131" name="Google Shape;131;p54"/>
          <p:cNvSpPr txBox="1">
            <a:spLocks noGrp="1"/>
          </p:cNvSpPr>
          <p:nvPr>
            <p:ph type="title"/>
          </p:nvPr>
        </p:nvSpPr>
        <p:spPr>
          <a:xfrm>
            <a:off x="0" y="0"/>
            <a:ext cx="2000000" cy="2000000"/>
          </a:xfrm>
          <a:prstGeom prst="rect">
            <a:avLst/>
          </a:prstGeom>
          <a:noFill/>
          <a:ln>
            <a:noFill/>
          </a:ln>
        </p:spPr>
        <p:txBody>
          <a:bodyPr spcFirstLastPara="1" vert="horz" wrap="square" lIns="0" tIns="0" rIns="0" bIns="0" rtlCol="0" anchor="t" anchorCtr="0">
            <a:noAutofit/>
          </a:bodyPr>
          <a:lstStyle/>
          <a:p>
            <a:pPr algn="ctr">
              <a:lnSpc>
                <a:spcPct val="100000"/>
              </a:lnSpc>
              <a:spcBef>
                <a:spcPts val="0"/>
              </a:spcBef>
              <a:buClr>
                <a:schemeClr val="lt1"/>
              </a:buClr>
              <a:buSzPts val="1400"/>
            </a:pPr>
            <a:r>
              <a:rPr lang="en-US">
                <a:solidFill>
                  <a:schemeClr val="lt1"/>
                </a:solidFill>
              </a:rPr>
              <a: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931673-2E69-4CF6-B4FF-9CCFDE0F0BD7}"/>
              </a:ext>
            </a:extLst>
          </p:cNvPr>
          <p:cNvSpPr>
            <a:spLocks noGrp="1"/>
          </p:cNvSpPr>
          <p:nvPr>
            <p:ph type="title"/>
          </p:nvPr>
        </p:nvSpPr>
        <p:spPr>
          <a:xfrm>
            <a:off x="633047" y="166825"/>
            <a:ext cx="10944664" cy="553998"/>
          </a:xfrm>
        </p:spPr>
        <p:txBody>
          <a:bodyPr>
            <a:normAutofit fontScale="90000"/>
          </a:bodyPr>
          <a:lstStyle/>
          <a:p>
            <a:pPr algn="ctr"/>
            <a:r>
              <a:rPr lang="es-PE" dirty="0"/>
              <a:t>7.2.1 al 7.2.4 : LINEA DE TIEMPO DE LA IMPLEMENTACION</a:t>
            </a:r>
          </a:p>
        </p:txBody>
      </p:sp>
      <p:pic>
        <p:nvPicPr>
          <p:cNvPr id="3" name="Imagen 2">
            <a:extLst>
              <a:ext uri="{FF2B5EF4-FFF2-40B4-BE49-F238E27FC236}">
                <a16:creationId xmlns:a16="http://schemas.microsoft.com/office/drawing/2014/main" id="{8AF0F16C-2558-4873-BBC5-AA7C82386BF9}"/>
              </a:ext>
            </a:extLst>
          </p:cNvPr>
          <p:cNvPicPr>
            <a:picLocks noChangeAspect="1"/>
          </p:cNvPicPr>
          <p:nvPr/>
        </p:nvPicPr>
        <p:blipFill>
          <a:blip r:embed="rId2"/>
          <a:stretch>
            <a:fillRect/>
          </a:stretch>
        </p:blipFill>
        <p:spPr>
          <a:xfrm>
            <a:off x="614289" y="817142"/>
            <a:ext cx="10963422" cy="5837870"/>
          </a:xfrm>
          <a:prstGeom prst="rect">
            <a:avLst/>
          </a:prstGeom>
        </p:spPr>
      </p:pic>
    </p:spTree>
    <p:extLst>
      <p:ext uri="{BB962C8B-B14F-4D97-AF65-F5344CB8AC3E}">
        <p14:creationId xmlns:p14="http://schemas.microsoft.com/office/powerpoint/2010/main" val="2580030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DD6D00-A5DD-474F-BCE3-42A797A1EDD6}"/>
              </a:ext>
            </a:extLst>
          </p:cNvPr>
          <p:cNvPicPr>
            <a:picLocks noChangeAspect="1"/>
          </p:cNvPicPr>
          <p:nvPr/>
        </p:nvPicPr>
        <p:blipFill>
          <a:blip r:embed="rId2"/>
          <a:stretch>
            <a:fillRect/>
          </a:stretch>
        </p:blipFill>
        <p:spPr>
          <a:xfrm>
            <a:off x="0" y="1600594"/>
            <a:ext cx="11982518" cy="3656811"/>
          </a:xfrm>
          <a:prstGeom prst="rect">
            <a:avLst/>
          </a:prstGeom>
        </p:spPr>
      </p:pic>
      <p:sp>
        <p:nvSpPr>
          <p:cNvPr id="7" name="CuadroTexto 6">
            <a:extLst>
              <a:ext uri="{FF2B5EF4-FFF2-40B4-BE49-F238E27FC236}">
                <a16:creationId xmlns:a16="http://schemas.microsoft.com/office/drawing/2014/main" id="{3904B9E9-315A-48FC-9820-990872BDF0F9}"/>
              </a:ext>
            </a:extLst>
          </p:cNvPr>
          <p:cNvSpPr txBox="1"/>
          <p:nvPr/>
        </p:nvSpPr>
        <p:spPr>
          <a:xfrm>
            <a:off x="602974" y="169327"/>
            <a:ext cx="1098605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4E3A2F"/>
                </a:solidFill>
                <a:effectLst/>
                <a:uLnTx/>
                <a:uFillTx/>
                <a:latin typeface="Franklin Gothic Medium"/>
                <a:ea typeface="+mn-ea"/>
                <a:cs typeface="+mn-cs"/>
              </a:rPr>
              <a:t>7.4.3 Informe final de liquidación.</a:t>
            </a:r>
            <a:br>
              <a:rPr kumimoji="0" lang="es-ES" sz="3200" b="0" i="0" u="none" strike="noStrike" kern="1200" cap="none" spc="0" normalizeH="0" baseline="0" noProof="0" dirty="0">
                <a:ln>
                  <a:noFill/>
                </a:ln>
                <a:solidFill>
                  <a:srgbClr val="4E3A2F"/>
                </a:solidFill>
                <a:effectLst/>
                <a:uLnTx/>
                <a:uFillTx/>
                <a:latin typeface="Franklin Gothic Medium"/>
                <a:ea typeface="+mn-ea"/>
                <a:cs typeface="+mn-cs"/>
              </a:rPr>
            </a:br>
            <a:r>
              <a:rPr kumimoji="0" lang="es-ES" sz="3200" b="0" i="0" u="none" strike="noStrike" kern="1200" cap="none" spc="0" normalizeH="0" baseline="0" noProof="0" dirty="0">
                <a:ln>
                  <a:noFill/>
                </a:ln>
                <a:solidFill>
                  <a:srgbClr val="4E3A2F"/>
                </a:solidFill>
                <a:effectLst/>
                <a:uLnTx/>
                <a:uFillTx/>
                <a:latin typeface="Franklin Gothic Medium"/>
                <a:ea typeface="+mn-ea"/>
                <a:cs typeface="+mn-cs"/>
              </a:rPr>
              <a:t>7.4.4 Constatación y observaciones </a:t>
            </a:r>
            <a:endParaRPr kumimoji="0" lang="es-P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326ADAE5-9B25-430C-86CD-0630930F0DB7}"/>
              </a:ext>
            </a:extLst>
          </p:cNvPr>
          <p:cNvSpPr txBox="1"/>
          <p:nvPr/>
        </p:nvSpPr>
        <p:spPr>
          <a:xfrm>
            <a:off x="3125882" y="1188131"/>
            <a:ext cx="6983896" cy="584775"/>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4E3A2F"/>
                </a:solidFill>
                <a:effectLst/>
                <a:uLnTx/>
                <a:uFillTx/>
                <a:latin typeface="Franklin Gothic Medium"/>
                <a:ea typeface="+mn-ea"/>
                <a:cs typeface="+mn-cs"/>
              </a:rPr>
              <a:t>Línea de Tiempo de la culminación</a:t>
            </a:r>
            <a:endParaRPr kumimoji="0" lang="es-P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179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C9BA34-B622-4AD8-907E-D91B81564ADC}"/>
              </a:ext>
            </a:extLst>
          </p:cNvPr>
          <p:cNvSpPr txBox="1"/>
          <p:nvPr/>
        </p:nvSpPr>
        <p:spPr>
          <a:xfrm>
            <a:off x="291566" y="1239513"/>
            <a:ext cx="4200939" cy="369332"/>
          </a:xfrm>
          <a:prstGeom prst="rect">
            <a:avLst/>
          </a:prstGeom>
          <a:noFill/>
        </p:spPr>
        <p:txBody>
          <a:bodyPr wrap="square" rtlCol="0">
            <a:spAutoFit/>
          </a:bodyPr>
          <a:lstStyle/>
          <a:p>
            <a:r>
              <a:rPr lang="es-PE" b="1" dirty="0"/>
              <a:t>FASE 2: ACTUACIONES PREPARATORIAS </a:t>
            </a:r>
          </a:p>
        </p:txBody>
      </p:sp>
      <p:sp>
        <p:nvSpPr>
          <p:cNvPr id="6" name="CuadroTexto 5">
            <a:extLst>
              <a:ext uri="{FF2B5EF4-FFF2-40B4-BE49-F238E27FC236}">
                <a16:creationId xmlns:a16="http://schemas.microsoft.com/office/drawing/2014/main" id="{EB24C0C7-A4C0-4778-9131-3351611E877B}"/>
              </a:ext>
            </a:extLst>
          </p:cNvPr>
          <p:cNvSpPr txBox="1"/>
          <p:nvPr/>
        </p:nvSpPr>
        <p:spPr>
          <a:xfrm>
            <a:off x="291566" y="4150584"/>
            <a:ext cx="6096000" cy="369332"/>
          </a:xfrm>
          <a:prstGeom prst="rect">
            <a:avLst/>
          </a:prstGeom>
          <a:noFill/>
        </p:spPr>
        <p:txBody>
          <a:bodyPr wrap="square">
            <a:spAutoFit/>
          </a:bodyPr>
          <a:lstStyle/>
          <a:p>
            <a:r>
              <a:rPr lang="es-PE" b="1" dirty="0"/>
              <a:t>FASE 4: CULMINACIÓN Y LIQUIDACIÓN</a:t>
            </a:r>
          </a:p>
        </p:txBody>
      </p:sp>
      <p:sp>
        <p:nvSpPr>
          <p:cNvPr id="8" name="CuadroTexto 7">
            <a:extLst>
              <a:ext uri="{FF2B5EF4-FFF2-40B4-BE49-F238E27FC236}">
                <a16:creationId xmlns:a16="http://schemas.microsoft.com/office/drawing/2014/main" id="{3CD9B762-A7A1-433A-8CB5-FB9509A21979}"/>
              </a:ext>
            </a:extLst>
          </p:cNvPr>
          <p:cNvSpPr txBox="1"/>
          <p:nvPr/>
        </p:nvSpPr>
        <p:spPr>
          <a:xfrm>
            <a:off x="1007164" y="477078"/>
            <a:ext cx="9992139" cy="369332"/>
          </a:xfrm>
          <a:prstGeom prst="rect">
            <a:avLst/>
          </a:prstGeom>
          <a:noFill/>
        </p:spPr>
        <p:txBody>
          <a:bodyPr wrap="square" rtlCol="0">
            <a:spAutoFit/>
          </a:bodyPr>
          <a:lstStyle/>
          <a:p>
            <a:r>
              <a:rPr lang="es-PE" b="1" dirty="0"/>
              <a:t>¿CÓMO PLANIFICAR LOS GASTOS GENERALES, SUPERVISÓN, GESTIÓN Y LIQUIDACIÓN?</a:t>
            </a:r>
          </a:p>
        </p:txBody>
      </p:sp>
      <p:graphicFrame>
        <p:nvGraphicFramePr>
          <p:cNvPr id="9" name="Tabla 8">
            <a:extLst>
              <a:ext uri="{FF2B5EF4-FFF2-40B4-BE49-F238E27FC236}">
                <a16:creationId xmlns:a16="http://schemas.microsoft.com/office/drawing/2014/main" id="{9A51A9F3-78C6-41EF-B606-50CBD934D10F}"/>
              </a:ext>
            </a:extLst>
          </p:cNvPr>
          <p:cNvGraphicFramePr>
            <a:graphicFrameLocks noGrp="1"/>
          </p:cNvGraphicFramePr>
          <p:nvPr/>
        </p:nvGraphicFramePr>
        <p:xfrm>
          <a:off x="291566" y="1691067"/>
          <a:ext cx="10999274" cy="2138809"/>
        </p:xfrm>
        <a:graphic>
          <a:graphicData uri="http://schemas.openxmlformats.org/drawingml/2006/table">
            <a:tbl>
              <a:tblPr/>
              <a:tblGrid>
                <a:gridCol w="1265382">
                  <a:extLst>
                    <a:ext uri="{9D8B030D-6E8A-4147-A177-3AD203B41FA5}">
                      <a16:colId xmlns:a16="http://schemas.microsoft.com/office/drawing/2014/main" val="3431608345"/>
                    </a:ext>
                  </a:extLst>
                </a:gridCol>
                <a:gridCol w="159572">
                  <a:extLst>
                    <a:ext uri="{9D8B030D-6E8A-4147-A177-3AD203B41FA5}">
                      <a16:colId xmlns:a16="http://schemas.microsoft.com/office/drawing/2014/main" val="1475753424"/>
                    </a:ext>
                  </a:extLst>
                </a:gridCol>
                <a:gridCol w="159572">
                  <a:extLst>
                    <a:ext uri="{9D8B030D-6E8A-4147-A177-3AD203B41FA5}">
                      <a16:colId xmlns:a16="http://schemas.microsoft.com/office/drawing/2014/main" val="1025567995"/>
                    </a:ext>
                  </a:extLst>
                </a:gridCol>
                <a:gridCol w="159572">
                  <a:extLst>
                    <a:ext uri="{9D8B030D-6E8A-4147-A177-3AD203B41FA5}">
                      <a16:colId xmlns:a16="http://schemas.microsoft.com/office/drawing/2014/main" val="1729568607"/>
                    </a:ext>
                  </a:extLst>
                </a:gridCol>
                <a:gridCol w="159572">
                  <a:extLst>
                    <a:ext uri="{9D8B030D-6E8A-4147-A177-3AD203B41FA5}">
                      <a16:colId xmlns:a16="http://schemas.microsoft.com/office/drawing/2014/main" val="1873874033"/>
                    </a:ext>
                  </a:extLst>
                </a:gridCol>
                <a:gridCol w="159572">
                  <a:extLst>
                    <a:ext uri="{9D8B030D-6E8A-4147-A177-3AD203B41FA5}">
                      <a16:colId xmlns:a16="http://schemas.microsoft.com/office/drawing/2014/main" val="730580119"/>
                    </a:ext>
                  </a:extLst>
                </a:gridCol>
                <a:gridCol w="159572">
                  <a:extLst>
                    <a:ext uri="{9D8B030D-6E8A-4147-A177-3AD203B41FA5}">
                      <a16:colId xmlns:a16="http://schemas.microsoft.com/office/drawing/2014/main" val="3394248280"/>
                    </a:ext>
                  </a:extLst>
                </a:gridCol>
                <a:gridCol w="159572">
                  <a:extLst>
                    <a:ext uri="{9D8B030D-6E8A-4147-A177-3AD203B41FA5}">
                      <a16:colId xmlns:a16="http://schemas.microsoft.com/office/drawing/2014/main" val="1549815841"/>
                    </a:ext>
                  </a:extLst>
                </a:gridCol>
                <a:gridCol w="159572">
                  <a:extLst>
                    <a:ext uri="{9D8B030D-6E8A-4147-A177-3AD203B41FA5}">
                      <a16:colId xmlns:a16="http://schemas.microsoft.com/office/drawing/2014/main" val="2570709515"/>
                    </a:ext>
                  </a:extLst>
                </a:gridCol>
                <a:gridCol w="159572">
                  <a:extLst>
                    <a:ext uri="{9D8B030D-6E8A-4147-A177-3AD203B41FA5}">
                      <a16:colId xmlns:a16="http://schemas.microsoft.com/office/drawing/2014/main" val="640352092"/>
                    </a:ext>
                  </a:extLst>
                </a:gridCol>
                <a:gridCol w="159572">
                  <a:extLst>
                    <a:ext uri="{9D8B030D-6E8A-4147-A177-3AD203B41FA5}">
                      <a16:colId xmlns:a16="http://schemas.microsoft.com/office/drawing/2014/main" val="237027315"/>
                    </a:ext>
                  </a:extLst>
                </a:gridCol>
                <a:gridCol w="159572">
                  <a:extLst>
                    <a:ext uri="{9D8B030D-6E8A-4147-A177-3AD203B41FA5}">
                      <a16:colId xmlns:a16="http://schemas.microsoft.com/office/drawing/2014/main" val="1700175991"/>
                    </a:ext>
                  </a:extLst>
                </a:gridCol>
                <a:gridCol w="159572">
                  <a:extLst>
                    <a:ext uri="{9D8B030D-6E8A-4147-A177-3AD203B41FA5}">
                      <a16:colId xmlns:a16="http://schemas.microsoft.com/office/drawing/2014/main" val="1930678354"/>
                    </a:ext>
                  </a:extLst>
                </a:gridCol>
                <a:gridCol w="159572">
                  <a:extLst>
                    <a:ext uri="{9D8B030D-6E8A-4147-A177-3AD203B41FA5}">
                      <a16:colId xmlns:a16="http://schemas.microsoft.com/office/drawing/2014/main" val="1256278397"/>
                    </a:ext>
                  </a:extLst>
                </a:gridCol>
                <a:gridCol w="159572">
                  <a:extLst>
                    <a:ext uri="{9D8B030D-6E8A-4147-A177-3AD203B41FA5}">
                      <a16:colId xmlns:a16="http://schemas.microsoft.com/office/drawing/2014/main" val="485412854"/>
                    </a:ext>
                  </a:extLst>
                </a:gridCol>
                <a:gridCol w="159572">
                  <a:extLst>
                    <a:ext uri="{9D8B030D-6E8A-4147-A177-3AD203B41FA5}">
                      <a16:colId xmlns:a16="http://schemas.microsoft.com/office/drawing/2014/main" val="3494146591"/>
                    </a:ext>
                  </a:extLst>
                </a:gridCol>
                <a:gridCol w="159572">
                  <a:extLst>
                    <a:ext uri="{9D8B030D-6E8A-4147-A177-3AD203B41FA5}">
                      <a16:colId xmlns:a16="http://schemas.microsoft.com/office/drawing/2014/main" val="3892134383"/>
                    </a:ext>
                  </a:extLst>
                </a:gridCol>
                <a:gridCol w="159572">
                  <a:extLst>
                    <a:ext uri="{9D8B030D-6E8A-4147-A177-3AD203B41FA5}">
                      <a16:colId xmlns:a16="http://schemas.microsoft.com/office/drawing/2014/main" val="1322253205"/>
                    </a:ext>
                  </a:extLst>
                </a:gridCol>
                <a:gridCol w="159572">
                  <a:extLst>
                    <a:ext uri="{9D8B030D-6E8A-4147-A177-3AD203B41FA5}">
                      <a16:colId xmlns:a16="http://schemas.microsoft.com/office/drawing/2014/main" val="3678269006"/>
                    </a:ext>
                  </a:extLst>
                </a:gridCol>
                <a:gridCol w="159572">
                  <a:extLst>
                    <a:ext uri="{9D8B030D-6E8A-4147-A177-3AD203B41FA5}">
                      <a16:colId xmlns:a16="http://schemas.microsoft.com/office/drawing/2014/main" val="309663703"/>
                    </a:ext>
                  </a:extLst>
                </a:gridCol>
                <a:gridCol w="159572">
                  <a:extLst>
                    <a:ext uri="{9D8B030D-6E8A-4147-A177-3AD203B41FA5}">
                      <a16:colId xmlns:a16="http://schemas.microsoft.com/office/drawing/2014/main" val="2190687527"/>
                    </a:ext>
                  </a:extLst>
                </a:gridCol>
                <a:gridCol w="159572">
                  <a:extLst>
                    <a:ext uri="{9D8B030D-6E8A-4147-A177-3AD203B41FA5}">
                      <a16:colId xmlns:a16="http://schemas.microsoft.com/office/drawing/2014/main" val="3152017278"/>
                    </a:ext>
                  </a:extLst>
                </a:gridCol>
                <a:gridCol w="159572">
                  <a:extLst>
                    <a:ext uri="{9D8B030D-6E8A-4147-A177-3AD203B41FA5}">
                      <a16:colId xmlns:a16="http://schemas.microsoft.com/office/drawing/2014/main" val="1803053090"/>
                    </a:ext>
                  </a:extLst>
                </a:gridCol>
                <a:gridCol w="159572">
                  <a:extLst>
                    <a:ext uri="{9D8B030D-6E8A-4147-A177-3AD203B41FA5}">
                      <a16:colId xmlns:a16="http://schemas.microsoft.com/office/drawing/2014/main" val="679125055"/>
                    </a:ext>
                  </a:extLst>
                </a:gridCol>
                <a:gridCol w="159572">
                  <a:extLst>
                    <a:ext uri="{9D8B030D-6E8A-4147-A177-3AD203B41FA5}">
                      <a16:colId xmlns:a16="http://schemas.microsoft.com/office/drawing/2014/main" val="2191093338"/>
                    </a:ext>
                  </a:extLst>
                </a:gridCol>
                <a:gridCol w="159572">
                  <a:extLst>
                    <a:ext uri="{9D8B030D-6E8A-4147-A177-3AD203B41FA5}">
                      <a16:colId xmlns:a16="http://schemas.microsoft.com/office/drawing/2014/main" val="1155826755"/>
                    </a:ext>
                  </a:extLst>
                </a:gridCol>
                <a:gridCol w="159572">
                  <a:extLst>
                    <a:ext uri="{9D8B030D-6E8A-4147-A177-3AD203B41FA5}">
                      <a16:colId xmlns:a16="http://schemas.microsoft.com/office/drawing/2014/main" val="3201663953"/>
                    </a:ext>
                  </a:extLst>
                </a:gridCol>
                <a:gridCol w="159572">
                  <a:extLst>
                    <a:ext uri="{9D8B030D-6E8A-4147-A177-3AD203B41FA5}">
                      <a16:colId xmlns:a16="http://schemas.microsoft.com/office/drawing/2014/main" val="2276188792"/>
                    </a:ext>
                  </a:extLst>
                </a:gridCol>
                <a:gridCol w="159572">
                  <a:extLst>
                    <a:ext uri="{9D8B030D-6E8A-4147-A177-3AD203B41FA5}">
                      <a16:colId xmlns:a16="http://schemas.microsoft.com/office/drawing/2014/main" val="1367833573"/>
                    </a:ext>
                  </a:extLst>
                </a:gridCol>
                <a:gridCol w="159572">
                  <a:extLst>
                    <a:ext uri="{9D8B030D-6E8A-4147-A177-3AD203B41FA5}">
                      <a16:colId xmlns:a16="http://schemas.microsoft.com/office/drawing/2014/main" val="3492506361"/>
                    </a:ext>
                  </a:extLst>
                </a:gridCol>
                <a:gridCol w="159572">
                  <a:extLst>
                    <a:ext uri="{9D8B030D-6E8A-4147-A177-3AD203B41FA5}">
                      <a16:colId xmlns:a16="http://schemas.microsoft.com/office/drawing/2014/main" val="3379193857"/>
                    </a:ext>
                  </a:extLst>
                </a:gridCol>
                <a:gridCol w="159572">
                  <a:extLst>
                    <a:ext uri="{9D8B030D-6E8A-4147-A177-3AD203B41FA5}">
                      <a16:colId xmlns:a16="http://schemas.microsoft.com/office/drawing/2014/main" val="2180237147"/>
                    </a:ext>
                  </a:extLst>
                </a:gridCol>
                <a:gridCol w="159572">
                  <a:extLst>
                    <a:ext uri="{9D8B030D-6E8A-4147-A177-3AD203B41FA5}">
                      <a16:colId xmlns:a16="http://schemas.microsoft.com/office/drawing/2014/main" val="461774830"/>
                    </a:ext>
                  </a:extLst>
                </a:gridCol>
                <a:gridCol w="159572">
                  <a:extLst>
                    <a:ext uri="{9D8B030D-6E8A-4147-A177-3AD203B41FA5}">
                      <a16:colId xmlns:a16="http://schemas.microsoft.com/office/drawing/2014/main" val="57905340"/>
                    </a:ext>
                  </a:extLst>
                </a:gridCol>
                <a:gridCol w="159572">
                  <a:extLst>
                    <a:ext uri="{9D8B030D-6E8A-4147-A177-3AD203B41FA5}">
                      <a16:colId xmlns:a16="http://schemas.microsoft.com/office/drawing/2014/main" val="1543789694"/>
                    </a:ext>
                  </a:extLst>
                </a:gridCol>
                <a:gridCol w="159572">
                  <a:extLst>
                    <a:ext uri="{9D8B030D-6E8A-4147-A177-3AD203B41FA5}">
                      <a16:colId xmlns:a16="http://schemas.microsoft.com/office/drawing/2014/main" val="3137651491"/>
                    </a:ext>
                  </a:extLst>
                </a:gridCol>
                <a:gridCol w="159572">
                  <a:extLst>
                    <a:ext uri="{9D8B030D-6E8A-4147-A177-3AD203B41FA5}">
                      <a16:colId xmlns:a16="http://schemas.microsoft.com/office/drawing/2014/main" val="1175269161"/>
                    </a:ext>
                  </a:extLst>
                </a:gridCol>
                <a:gridCol w="159572">
                  <a:extLst>
                    <a:ext uri="{9D8B030D-6E8A-4147-A177-3AD203B41FA5}">
                      <a16:colId xmlns:a16="http://schemas.microsoft.com/office/drawing/2014/main" val="1287812079"/>
                    </a:ext>
                  </a:extLst>
                </a:gridCol>
                <a:gridCol w="159572">
                  <a:extLst>
                    <a:ext uri="{9D8B030D-6E8A-4147-A177-3AD203B41FA5}">
                      <a16:colId xmlns:a16="http://schemas.microsoft.com/office/drawing/2014/main" val="3128909100"/>
                    </a:ext>
                  </a:extLst>
                </a:gridCol>
                <a:gridCol w="159572">
                  <a:extLst>
                    <a:ext uri="{9D8B030D-6E8A-4147-A177-3AD203B41FA5}">
                      <a16:colId xmlns:a16="http://schemas.microsoft.com/office/drawing/2014/main" val="1647983651"/>
                    </a:ext>
                  </a:extLst>
                </a:gridCol>
                <a:gridCol w="159572">
                  <a:extLst>
                    <a:ext uri="{9D8B030D-6E8A-4147-A177-3AD203B41FA5}">
                      <a16:colId xmlns:a16="http://schemas.microsoft.com/office/drawing/2014/main" val="3103062577"/>
                    </a:ext>
                  </a:extLst>
                </a:gridCol>
                <a:gridCol w="159572">
                  <a:extLst>
                    <a:ext uri="{9D8B030D-6E8A-4147-A177-3AD203B41FA5}">
                      <a16:colId xmlns:a16="http://schemas.microsoft.com/office/drawing/2014/main" val="938414495"/>
                    </a:ext>
                  </a:extLst>
                </a:gridCol>
                <a:gridCol w="159572">
                  <a:extLst>
                    <a:ext uri="{9D8B030D-6E8A-4147-A177-3AD203B41FA5}">
                      <a16:colId xmlns:a16="http://schemas.microsoft.com/office/drawing/2014/main" val="204038581"/>
                    </a:ext>
                  </a:extLst>
                </a:gridCol>
                <a:gridCol w="159572">
                  <a:extLst>
                    <a:ext uri="{9D8B030D-6E8A-4147-A177-3AD203B41FA5}">
                      <a16:colId xmlns:a16="http://schemas.microsoft.com/office/drawing/2014/main" val="1573292090"/>
                    </a:ext>
                  </a:extLst>
                </a:gridCol>
                <a:gridCol w="159572">
                  <a:extLst>
                    <a:ext uri="{9D8B030D-6E8A-4147-A177-3AD203B41FA5}">
                      <a16:colId xmlns:a16="http://schemas.microsoft.com/office/drawing/2014/main" val="3127888333"/>
                    </a:ext>
                  </a:extLst>
                </a:gridCol>
                <a:gridCol w="159572">
                  <a:extLst>
                    <a:ext uri="{9D8B030D-6E8A-4147-A177-3AD203B41FA5}">
                      <a16:colId xmlns:a16="http://schemas.microsoft.com/office/drawing/2014/main" val="4015215053"/>
                    </a:ext>
                  </a:extLst>
                </a:gridCol>
                <a:gridCol w="159572">
                  <a:extLst>
                    <a:ext uri="{9D8B030D-6E8A-4147-A177-3AD203B41FA5}">
                      <a16:colId xmlns:a16="http://schemas.microsoft.com/office/drawing/2014/main" val="2859685211"/>
                    </a:ext>
                  </a:extLst>
                </a:gridCol>
                <a:gridCol w="159572">
                  <a:extLst>
                    <a:ext uri="{9D8B030D-6E8A-4147-A177-3AD203B41FA5}">
                      <a16:colId xmlns:a16="http://schemas.microsoft.com/office/drawing/2014/main" val="920566740"/>
                    </a:ext>
                  </a:extLst>
                </a:gridCol>
                <a:gridCol w="159572">
                  <a:extLst>
                    <a:ext uri="{9D8B030D-6E8A-4147-A177-3AD203B41FA5}">
                      <a16:colId xmlns:a16="http://schemas.microsoft.com/office/drawing/2014/main" val="560359414"/>
                    </a:ext>
                  </a:extLst>
                </a:gridCol>
                <a:gridCol w="159572">
                  <a:extLst>
                    <a:ext uri="{9D8B030D-6E8A-4147-A177-3AD203B41FA5}">
                      <a16:colId xmlns:a16="http://schemas.microsoft.com/office/drawing/2014/main" val="3715862402"/>
                    </a:ext>
                  </a:extLst>
                </a:gridCol>
                <a:gridCol w="159572">
                  <a:extLst>
                    <a:ext uri="{9D8B030D-6E8A-4147-A177-3AD203B41FA5}">
                      <a16:colId xmlns:a16="http://schemas.microsoft.com/office/drawing/2014/main" val="3049412527"/>
                    </a:ext>
                  </a:extLst>
                </a:gridCol>
                <a:gridCol w="159572">
                  <a:extLst>
                    <a:ext uri="{9D8B030D-6E8A-4147-A177-3AD203B41FA5}">
                      <a16:colId xmlns:a16="http://schemas.microsoft.com/office/drawing/2014/main" val="3687109106"/>
                    </a:ext>
                  </a:extLst>
                </a:gridCol>
                <a:gridCol w="159572">
                  <a:extLst>
                    <a:ext uri="{9D8B030D-6E8A-4147-A177-3AD203B41FA5}">
                      <a16:colId xmlns:a16="http://schemas.microsoft.com/office/drawing/2014/main" val="4216021208"/>
                    </a:ext>
                  </a:extLst>
                </a:gridCol>
                <a:gridCol w="159572">
                  <a:extLst>
                    <a:ext uri="{9D8B030D-6E8A-4147-A177-3AD203B41FA5}">
                      <a16:colId xmlns:a16="http://schemas.microsoft.com/office/drawing/2014/main" val="3084759242"/>
                    </a:ext>
                  </a:extLst>
                </a:gridCol>
                <a:gridCol w="159572">
                  <a:extLst>
                    <a:ext uri="{9D8B030D-6E8A-4147-A177-3AD203B41FA5}">
                      <a16:colId xmlns:a16="http://schemas.microsoft.com/office/drawing/2014/main" val="3036621224"/>
                    </a:ext>
                  </a:extLst>
                </a:gridCol>
                <a:gridCol w="159572">
                  <a:extLst>
                    <a:ext uri="{9D8B030D-6E8A-4147-A177-3AD203B41FA5}">
                      <a16:colId xmlns:a16="http://schemas.microsoft.com/office/drawing/2014/main" val="2218772156"/>
                    </a:ext>
                  </a:extLst>
                </a:gridCol>
                <a:gridCol w="159572">
                  <a:extLst>
                    <a:ext uri="{9D8B030D-6E8A-4147-A177-3AD203B41FA5}">
                      <a16:colId xmlns:a16="http://schemas.microsoft.com/office/drawing/2014/main" val="1471055735"/>
                    </a:ext>
                  </a:extLst>
                </a:gridCol>
                <a:gridCol w="159572">
                  <a:extLst>
                    <a:ext uri="{9D8B030D-6E8A-4147-A177-3AD203B41FA5}">
                      <a16:colId xmlns:a16="http://schemas.microsoft.com/office/drawing/2014/main" val="3791705927"/>
                    </a:ext>
                  </a:extLst>
                </a:gridCol>
                <a:gridCol w="159572">
                  <a:extLst>
                    <a:ext uri="{9D8B030D-6E8A-4147-A177-3AD203B41FA5}">
                      <a16:colId xmlns:a16="http://schemas.microsoft.com/office/drawing/2014/main" val="1225217712"/>
                    </a:ext>
                  </a:extLst>
                </a:gridCol>
                <a:gridCol w="159572">
                  <a:extLst>
                    <a:ext uri="{9D8B030D-6E8A-4147-A177-3AD203B41FA5}">
                      <a16:colId xmlns:a16="http://schemas.microsoft.com/office/drawing/2014/main" val="1546851554"/>
                    </a:ext>
                  </a:extLst>
                </a:gridCol>
                <a:gridCol w="159572">
                  <a:extLst>
                    <a:ext uri="{9D8B030D-6E8A-4147-A177-3AD203B41FA5}">
                      <a16:colId xmlns:a16="http://schemas.microsoft.com/office/drawing/2014/main" val="261873115"/>
                    </a:ext>
                  </a:extLst>
                </a:gridCol>
                <a:gridCol w="159572">
                  <a:extLst>
                    <a:ext uri="{9D8B030D-6E8A-4147-A177-3AD203B41FA5}">
                      <a16:colId xmlns:a16="http://schemas.microsoft.com/office/drawing/2014/main" val="2149351616"/>
                    </a:ext>
                  </a:extLst>
                </a:gridCol>
              </a:tblGrid>
              <a:tr h="226844">
                <a:tc>
                  <a:txBody>
                    <a:bodyPr/>
                    <a:lstStyle/>
                    <a:p>
                      <a:pPr algn="ctr" fontAlgn="b"/>
                      <a:r>
                        <a:rPr lang="es-PE" sz="900" b="1" i="0" u="none" strike="noStrike">
                          <a:solidFill>
                            <a:srgbClr val="000000"/>
                          </a:solidFill>
                          <a:effectLst/>
                          <a:latin typeface="Calibri" panose="020F0502020204030204" pitchFamily="34" charset="0"/>
                        </a:rPr>
                        <a:t>Menor a 1 año</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0">
                  <a:txBody>
                    <a:bodyPr/>
                    <a:lstStyle/>
                    <a:p>
                      <a:pPr algn="ctr" fontAlgn="b"/>
                      <a:r>
                        <a:rPr lang="es-PE" sz="900" b="0" i="0" u="none" strike="noStrike">
                          <a:solidFill>
                            <a:srgbClr val="000000"/>
                          </a:solidFill>
                          <a:effectLst/>
                          <a:latin typeface="Calibri" panose="020F0502020204030204" pitchFamily="34" charset="0"/>
                        </a:rPr>
                        <a:t>JUNIO</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31">
                  <a:txBody>
                    <a:bodyPr/>
                    <a:lstStyle/>
                    <a:p>
                      <a:pPr algn="ctr" fontAlgn="b"/>
                      <a:r>
                        <a:rPr lang="es-PE" sz="900" b="0" i="0" u="none" strike="noStrike">
                          <a:solidFill>
                            <a:srgbClr val="000000"/>
                          </a:solidFill>
                          <a:effectLst/>
                          <a:latin typeface="Calibri" panose="020F0502020204030204" pitchFamily="34" charset="0"/>
                        </a:rPr>
                        <a:t>JULIO</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722957541"/>
                  </a:ext>
                </a:extLst>
              </a:tr>
              <a:tr h="172834">
                <a:tc>
                  <a:txBody>
                    <a:bodyPr/>
                    <a:lstStyle/>
                    <a:p>
                      <a:pPr algn="ctr" fontAlgn="b"/>
                      <a:r>
                        <a:rPr lang="es-PE" sz="800" b="1" i="0" u="none" strike="noStrike">
                          <a:solidFill>
                            <a:srgbClr val="000000"/>
                          </a:solidFill>
                          <a:effectLst/>
                          <a:latin typeface="Calibri" panose="020F0502020204030204" pitchFamily="34" charset="0"/>
                        </a:rPr>
                        <a:t>Actividad</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11</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21</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30</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11</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21</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27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30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31</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2312915"/>
                  </a:ext>
                </a:extLst>
              </a:tr>
              <a:tr h="216041">
                <a:tc>
                  <a:txBody>
                    <a:bodyPr/>
                    <a:lstStyle/>
                    <a:p>
                      <a:pPr algn="l" fontAlgn="b"/>
                      <a:r>
                        <a:rPr lang="pt-BR" sz="800" b="0" i="0" u="none" strike="noStrike">
                          <a:solidFill>
                            <a:srgbClr val="000000"/>
                          </a:solidFill>
                          <a:effectLst/>
                          <a:latin typeface="Calibri" panose="020F0502020204030204" pitchFamily="34" charset="0"/>
                        </a:rPr>
                        <a:t>Designa R e I/S</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7809817"/>
                  </a:ext>
                </a:extLst>
              </a:tr>
              <a:tr h="216041">
                <a:tc>
                  <a:txBody>
                    <a:bodyPr/>
                    <a:lstStyle/>
                    <a:p>
                      <a:pPr algn="l" fontAlgn="b"/>
                      <a:r>
                        <a:rPr lang="es-PE" sz="800" b="0" i="0" u="none" strike="noStrike">
                          <a:solidFill>
                            <a:srgbClr val="000000"/>
                          </a:solidFill>
                          <a:effectLst/>
                          <a:latin typeface="Calibri" panose="020F0502020204030204" pitchFamily="34" charset="0"/>
                        </a:rPr>
                        <a:t>Residente emite informe</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896526"/>
                  </a:ext>
                </a:extLst>
              </a:tr>
              <a:tr h="216041">
                <a:tc>
                  <a:txBody>
                    <a:bodyPr/>
                    <a:lstStyle/>
                    <a:p>
                      <a:pPr algn="l" fontAlgn="b"/>
                      <a:r>
                        <a:rPr lang="es-PE" sz="800" b="0" i="0" u="none" strike="noStrike">
                          <a:solidFill>
                            <a:srgbClr val="000000"/>
                          </a:solidFill>
                          <a:effectLst/>
                          <a:latin typeface="Calibri" panose="020F0502020204030204" pitchFamily="34" charset="0"/>
                        </a:rPr>
                        <a:t>Supervisor emite pronunc</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873109"/>
                  </a:ext>
                </a:extLst>
              </a:tr>
              <a:tr h="216041">
                <a:tc>
                  <a:txBody>
                    <a:bodyPr/>
                    <a:lstStyle/>
                    <a:p>
                      <a:pPr algn="l" fontAlgn="b"/>
                      <a:r>
                        <a:rPr lang="es-PE" sz="800" b="0" i="0" u="none" strike="noStrike">
                          <a:solidFill>
                            <a:srgbClr val="000000"/>
                          </a:solidFill>
                          <a:effectLst/>
                          <a:latin typeface="Calibri" panose="020F0502020204030204" pitchFamily="34" charset="0"/>
                        </a:rPr>
                        <a:t>Plan de Adquisiciones</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502752"/>
                  </a:ext>
                </a:extLst>
              </a:tr>
              <a:tr h="216041">
                <a:tc>
                  <a:txBody>
                    <a:bodyPr/>
                    <a:lstStyle/>
                    <a:p>
                      <a:pPr algn="l" fontAlgn="b"/>
                      <a:r>
                        <a:rPr lang="es-PE" sz="800" b="0" i="0" u="none" strike="noStrike">
                          <a:solidFill>
                            <a:srgbClr val="000000"/>
                          </a:solidFill>
                          <a:effectLst/>
                          <a:latin typeface="Calibri" panose="020F0502020204030204" pitchFamily="34" charset="0"/>
                        </a:rPr>
                        <a:t>Supervisor valida</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FF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FF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s-PE" sz="900" b="0" i="0" u="none" strike="noStrike">
                        <a:solidFill>
                          <a:srgbClr val="000000"/>
                        </a:solidFill>
                        <a:effectLst/>
                        <a:latin typeface="Calibri" panose="020F0502020204030204" pitchFamily="34" charset="0"/>
                      </a:endParaRP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723288"/>
                  </a:ext>
                </a:extLst>
              </a:tr>
              <a:tr h="216041">
                <a:tc>
                  <a:txBody>
                    <a:bodyPr/>
                    <a:lstStyle/>
                    <a:p>
                      <a:pPr algn="l" fontAlgn="b"/>
                      <a:r>
                        <a:rPr lang="es-ES" sz="800" b="0" i="0" u="none" strike="noStrike">
                          <a:solidFill>
                            <a:srgbClr val="000000"/>
                          </a:solidFill>
                          <a:effectLst/>
                          <a:latin typeface="Calibri" panose="020F0502020204030204" pitchFamily="34" charset="0"/>
                        </a:rPr>
                        <a:t>remite OAD , OEC y RHH</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465961"/>
                  </a:ext>
                </a:extLst>
              </a:tr>
              <a:tr h="216041">
                <a:tc>
                  <a:txBody>
                    <a:bodyPr/>
                    <a:lstStyle/>
                    <a:p>
                      <a:pPr algn="l" fontAlgn="b"/>
                      <a:r>
                        <a:rPr lang="es-PE" sz="800" b="0" i="0" u="none" strike="noStrike">
                          <a:solidFill>
                            <a:srgbClr val="000000"/>
                          </a:solidFill>
                          <a:effectLst/>
                          <a:latin typeface="Calibri" panose="020F0502020204030204" pitchFamily="34" charset="0"/>
                        </a:rPr>
                        <a:t>Contrato menor 8UIT</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endParaRPr lang="es-PE" sz="900" b="0" i="0" u="none" strike="noStrike">
                        <a:solidFill>
                          <a:srgbClr val="000000"/>
                        </a:solidFill>
                        <a:effectLst/>
                        <a:latin typeface="Calibri" panose="020F0502020204030204" pitchFamily="34" charset="0"/>
                      </a:endParaRP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1194897"/>
                  </a:ext>
                </a:extLst>
              </a:tr>
              <a:tr h="226844">
                <a:tc>
                  <a:txBody>
                    <a:bodyPr/>
                    <a:lstStyle/>
                    <a:p>
                      <a:pPr algn="l" fontAlgn="b"/>
                      <a:r>
                        <a:rPr lang="es-PE" sz="800" b="0" i="0" u="none" strike="noStrike">
                          <a:solidFill>
                            <a:srgbClr val="000000"/>
                          </a:solidFill>
                          <a:effectLst/>
                          <a:latin typeface="Calibri" panose="020F0502020204030204" pitchFamily="34" charset="0"/>
                        </a:rPr>
                        <a:t>Inicio de Obra</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dirty="0">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2588355"/>
                  </a:ext>
                </a:extLst>
              </a:tr>
            </a:tbl>
          </a:graphicData>
        </a:graphic>
      </p:graphicFrame>
      <p:graphicFrame>
        <p:nvGraphicFramePr>
          <p:cNvPr id="10" name="Tabla 9">
            <a:extLst>
              <a:ext uri="{FF2B5EF4-FFF2-40B4-BE49-F238E27FC236}">
                <a16:creationId xmlns:a16="http://schemas.microsoft.com/office/drawing/2014/main" id="{13302869-946E-4B8A-BD25-CB814884B190}"/>
              </a:ext>
            </a:extLst>
          </p:cNvPr>
          <p:cNvGraphicFramePr>
            <a:graphicFrameLocks noGrp="1"/>
          </p:cNvGraphicFramePr>
          <p:nvPr/>
        </p:nvGraphicFramePr>
        <p:xfrm>
          <a:off x="291567" y="4519914"/>
          <a:ext cx="10999275" cy="2138808"/>
        </p:xfrm>
        <a:graphic>
          <a:graphicData uri="http://schemas.openxmlformats.org/drawingml/2006/table">
            <a:tbl>
              <a:tblPr/>
              <a:tblGrid>
                <a:gridCol w="1265383">
                  <a:extLst>
                    <a:ext uri="{9D8B030D-6E8A-4147-A177-3AD203B41FA5}">
                      <a16:colId xmlns:a16="http://schemas.microsoft.com/office/drawing/2014/main" val="982625081"/>
                    </a:ext>
                  </a:extLst>
                </a:gridCol>
                <a:gridCol w="159572">
                  <a:extLst>
                    <a:ext uri="{9D8B030D-6E8A-4147-A177-3AD203B41FA5}">
                      <a16:colId xmlns:a16="http://schemas.microsoft.com/office/drawing/2014/main" val="1602351033"/>
                    </a:ext>
                  </a:extLst>
                </a:gridCol>
                <a:gridCol w="159572">
                  <a:extLst>
                    <a:ext uri="{9D8B030D-6E8A-4147-A177-3AD203B41FA5}">
                      <a16:colId xmlns:a16="http://schemas.microsoft.com/office/drawing/2014/main" val="1671587665"/>
                    </a:ext>
                  </a:extLst>
                </a:gridCol>
                <a:gridCol w="159572">
                  <a:extLst>
                    <a:ext uri="{9D8B030D-6E8A-4147-A177-3AD203B41FA5}">
                      <a16:colId xmlns:a16="http://schemas.microsoft.com/office/drawing/2014/main" val="4205307242"/>
                    </a:ext>
                  </a:extLst>
                </a:gridCol>
                <a:gridCol w="159572">
                  <a:extLst>
                    <a:ext uri="{9D8B030D-6E8A-4147-A177-3AD203B41FA5}">
                      <a16:colId xmlns:a16="http://schemas.microsoft.com/office/drawing/2014/main" val="3398581881"/>
                    </a:ext>
                  </a:extLst>
                </a:gridCol>
                <a:gridCol w="159572">
                  <a:extLst>
                    <a:ext uri="{9D8B030D-6E8A-4147-A177-3AD203B41FA5}">
                      <a16:colId xmlns:a16="http://schemas.microsoft.com/office/drawing/2014/main" val="1538559540"/>
                    </a:ext>
                  </a:extLst>
                </a:gridCol>
                <a:gridCol w="159572">
                  <a:extLst>
                    <a:ext uri="{9D8B030D-6E8A-4147-A177-3AD203B41FA5}">
                      <a16:colId xmlns:a16="http://schemas.microsoft.com/office/drawing/2014/main" val="690499410"/>
                    </a:ext>
                  </a:extLst>
                </a:gridCol>
                <a:gridCol w="159572">
                  <a:extLst>
                    <a:ext uri="{9D8B030D-6E8A-4147-A177-3AD203B41FA5}">
                      <a16:colId xmlns:a16="http://schemas.microsoft.com/office/drawing/2014/main" val="2516701505"/>
                    </a:ext>
                  </a:extLst>
                </a:gridCol>
                <a:gridCol w="159572">
                  <a:extLst>
                    <a:ext uri="{9D8B030D-6E8A-4147-A177-3AD203B41FA5}">
                      <a16:colId xmlns:a16="http://schemas.microsoft.com/office/drawing/2014/main" val="2513608081"/>
                    </a:ext>
                  </a:extLst>
                </a:gridCol>
                <a:gridCol w="159572">
                  <a:extLst>
                    <a:ext uri="{9D8B030D-6E8A-4147-A177-3AD203B41FA5}">
                      <a16:colId xmlns:a16="http://schemas.microsoft.com/office/drawing/2014/main" val="3764121170"/>
                    </a:ext>
                  </a:extLst>
                </a:gridCol>
                <a:gridCol w="159572">
                  <a:extLst>
                    <a:ext uri="{9D8B030D-6E8A-4147-A177-3AD203B41FA5}">
                      <a16:colId xmlns:a16="http://schemas.microsoft.com/office/drawing/2014/main" val="4032971159"/>
                    </a:ext>
                  </a:extLst>
                </a:gridCol>
                <a:gridCol w="159572">
                  <a:extLst>
                    <a:ext uri="{9D8B030D-6E8A-4147-A177-3AD203B41FA5}">
                      <a16:colId xmlns:a16="http://schemas.microsoft.com/office/drawing/2014/main" val="1877843210"/>
                    </a:ext>
                  </a:extLst>
                </a:gridCol>
                <a:gridCol w="159572">
                  <a:extLst>
                    <a:ext uri="{9D8B030D-6E8A-4147-A177-3AD203B41FA5}">
                      <a16:colId xmlns:a16="http://schemas.microsoft.com/office/drawing/2014/main" val="3307195936"/>
                    </a:ext>
                  </a:extLst>
                </a:gridCol>
                <a:gridCol w="159572">
                  <a:extLst>
                    <a:ext uri="{9D8B030D-6E8A-4147-A177-3AD203B41FA5}">
                      <a16:colId xmlns:a16="http://schemas.microsoft.com/office/drawing/2014/main" val="1986087497"/>
                    </a:ext>
                  </a:extLst>
                </a:gridCol>
                <a:gridCol w="159572">
                  <a:extLst>
                    <a:ext uri="{9D8B030D-6E8A-4147-A177-3AD203B41FA5}">
                      <a16:colId xmlns:a16="http://schemas.microsoft.com/office/drawing/2014/main" val="3222690161"/>
                    </a:ext>
                  </a:extLst>
                </a:gridCol>
                <a:gridCol w="159572">
                  <a:extLst>
                    <a:ext uri="{9D8B030D-6E8A-4147-A177-3AD203B41FA5}">
                      <a16:colId xmlns:a16="http://schemas.microsoft.com/office/drawing/2014/main" val="283194997"/>
                    </a:ext>
                  </a:extLst>
                </a:gridCol>
                <a:gridCol w="159572">
                  <a:extLst>
                    <a:ext uri="{9D8B030D-6E8A-4147-A177-3AD203B41FA5}">
                      <a16:colId xmlns:a16="http://schemas.microsoft.com/office/drawing/2014/main" val="3243559556"/>
                    </a:ext>
                  </a:extLst>
                </a:gridCol>
                <a:gridCol w="159572">
                  <a:extLst>
                    <a:ext uri="{9D8B030D-6E8A-4147-A177-3AD203B41FA5}">
                      <a16:colId xmlns:a16="http://schemas.microsoft.com/office/drawing/2014/main" val="1117930181"/>
                    </a:ext>
                  </a:extLst>
                </a:gridCol>
                <a:gridCol w="159572">
                  <a:extLst>
                    <a:ext uri="{9D8B030D-6E8A-4147-A177-3AD203B41FA5}">
                      <a16:colId xmlns:a16="http://schemas.microsoft.com/office/drawing/2014/main" val="586480825"/>
                    </a:ext>
                  </a:extLst>
                </a:gridCol>
                <a:gridCol w="159572">
                  <a:extLst>
                    <a:ext uri="{9D8B030D-6E8A-4147-A177-3AD203B41FA5}">
                      <a16:colId xmlns:a16="http://schemas.microsoft.com/office/drawing/2014/main" val="495336670"/>
                    </a:ext>
                  </a:extLst>
                </a:gridCol>
                <a:gridCol w="159572">
                  <a:extLst>
                    <a:ext uri="{9D8B030D-6E8A-4147-A177-3AD203B41FA5}">
                      <a16:colId xmlns:a16="http://schemas.microsoft.com/office/drawing/2014/main" val="448857540"/>
                    </a:ext>
                  </a:extLst>
                </a:gridCol>
                <a:gridCol w="159572">
                  <a:extLst>
                    <a:ext uri="{9D8B030D-6E8A-4147-A177-3AD203B41FA5}">
                      <a16:colId xmlns:a16="http://schemas.microsoft.com/office/drawing/2014/main" val="1925556745"/>
                    </a:ext>
                  </a:extLst>
                </a:gridCol>
                <a:gridCol w="159572">
                  <a:extLst>
                    <a:ext uri="{9D8B030D-6E8A-4147-A177-3AD203B41FA5}">
                      <a16:colId xmlns:a16="http://schemas.microsoft.com/office/drawing/2014/main" val="2070803182"/>
                    </a:ext>
                  </a:extLst>
                </a:gridCol>
                <a:gridCol w="159572">
                  <a:extLst>
                    <a:ext uri="{9D8B030D-6E8A-4147-A177-3AD203B41FA5}">
                      <a16:colId xmlns:a16="http://schemas.microsoft.com/office/drawing/2014/main" val="3431235261"/>
                    </a:ext>
                  </a:extLst>
                </a:gridCol>
                <a:gridCol w="159572">
                  <a:extLst>
                    <a:ext uri="{9D8B030D-6E8A-4147-A177-3AD203B41FA5}">
                      <a16:colId xmlns:a16="http://schemas.microsoft.com/office/drawing/2014/main" val="3416093170"/>
                    </a:ext>
                  </a:extLst>
                </a:gridCol>
                <a:gridCol w="159572">
                  <a:extLst>
                    <a:ext uri="{9D8B030D-6E8A-4147-A177-3AD203B41FA5}">
                      <a16:colId xmlns:a16="http://schemas.microsoft.com/office/drawing/2014/main" val="2140104565"/>
                    </a:ext>
                  </a:extLst>
                </a:gridCol>
                <a:gridCol w="159572">
                  <a:extLst>
                    <a:ext uri="{9D8B030D-6E8A-4147-A177-3AD203B41FA5}">
                      <a16:colId xmlns:a16="http://schemas.microsoft.com/office/drawing/2014/main" val="3509252593"/>
                    </a:ext>
                  </a:extLst>
                </a:gridCol>
                <a:gridCol w="159572">
                  <a:extLst>
                    <a:ext uri="{9D8B030D-6E8A-4147-A177-3AD203B41FA5}">
                      <a16:colId xmlns:a16="http://schemas.microsoft.com/office/drawing/2014/main" val="3081924285"/>
                    </a:ext>
                  </a:extLst>
                </a:gridCol>
                <a:gridCol w="159572">
                  <a:extLst>
                    <a:ext uri="{9D8B030D-6E8A-4147-A177-3AD203B41FA5}">
                      <a16:colId xmlns:a16="http://schemas.microsoft.com/office/drawing/2014/main" val="3288702746"/>
                    </a:ext>
                  </a:extLst>
                </a:gridCol>
                <a:gridCol w="159572">
                  <a:extLst>
                    <a:ext uri="{9D8B030D-6E8A-4147-A177-3AD203B41FA5}">
                      <a16:colId xmlns:a16="http://schemas.microsoft.com/office/drawing/2014/main" val="4059070178"/>
                    </a:ext>
                  </a:extLst>
                </a:gridCol>
                <a:gridCol w="159572">
                  <a:extLst>
                    <a:ext uri="{9D8B030D-6E8A-4147-A177-3AD203B41FA5}">
                      <a16:colId xmlns:a16="http://schemas.microsoft.com/office/drawing/2014/main" val="1934377478"/>
                    </a:ext>
                  </a:extLst>
                </a:gridCol>
                <a:gridCol w="159572">
                  <a:extLst>
                    <a:ext uri="{9D8B030D-6E8A-4147-A177-3AD203B41FA5}">
                      <a16:colId xmlns:a16="http://schemas.microsoft.com/office/drawing/2014/main" val="194195639"/>
                    </a:ext>
                  </a:extLst>
                </a:gridCol>
                <a:gridCol w="159572">
                  <a:extLst>
                    <a:ext uri="{9D8B030D-6E8A-4147-A177-3AD203B41FA5}">
                      <a16:colId xmlns:a16="http://schemas.microsoft.com/office/drawing/2014/main" val="2270836477"/>
                    </a:ext>
                  </a:extLst>
                </a:gridCol>
                <a:gridCol w="159572">
                  <a:extLst>
                    <a:ext uri="{9D8B030D-6E8A-4147-A177-3AD203B41FA5}">
                      <a16:colId xmlns:a16="http://schemas.microsoft.com/office/drawing/2014/main" val="610886673"/>
                    </a:ext>
                  </a:extLst>
                </a:gridCol>
                <a:gridCol w="159572">
                  <a:extLst>
                    <a:ext uri="{9D8B030D-6E8A-4147-A177-3AD203B41FA5}">
                      <a16:colId xmlns:a16="http://schemas.microsoft.com/office/drawing/2014/main" val="4074925724"/>
                    </a:ext>
                  </a:extLst>
                </a:gridCol>
                <a:gridCol w="159572">
                  <a:extLst>
                    <a:ext uri="{9D8B030D-6E8A-4147-A177-3AD203B41FA5}">
                      <a16:colId xmlns:a16="http://schemas.microsoft.com/office/drawing/2014/main" val="2428758169"/>
                    </a:ext>
                  </a:extLst>
                </a:gridCol>
                <a:gridCol w="159572">
                  <a:extLst>
                    <a:ext uri="{9D8B030D-6E8A-4147-A177-3AD203B41FA5}">
                      <a16:colId xmlns:a16="http://schemas.microsoft.com/office/drawing/2014/main" val="4158115701"/>
                    </a:ext>
                  </a:extLst>
                </a:gridCol>
                <a:gridCol w="159572">
                  <a:extLst>
                    <a:ext uri="{9D8B030D-6E8A-4147-A177-3AD203B41FA5}">
                      <a16:colId xmlns:a16="http://schemas.microsoft.com/office/drawing/2014/main" val="2243974598"/>
                    </a:ext>
                  </a:extLst>
                </a:gridCol>
                <a:gridCol w="159572">
                  <a:extLst>
                    <a:ext uri="{9D8B030D-6E8A-4147-A177-3AD203B41FA5}">
                      <a16:colId xmlns:a16="http://schemas.microsoft.com/office/drawing/2014/main" val="4162419852"/>
                    </a:ext>
                  </a:extLst>
                </a:gridCol>
                <a:gridCol w="159572">
                  <a:extLst>
                    <a:ext uri="{9D8B030D-6E8A-4147-A177-3AD203B41FA5}">
                      <a16:colId xmlns:a16="http://schemas.microsoft.com/office/drawing/2014/main" val="168111581"/>
                    </a:ext>
                  </a:extLst>
                </a:gridCol>
                <a:gridCol w="159572">
                  <a:extLst>
                    <a:ext uri="{9D8B030D-6E8A-4147-A177-3AD203B41FA5}">
                      <a16:colId xmlns:a16="http://schemas.microsoft.com/office/drawing/2014/main" val="3487748334"/>
                    </a:ext>
                  </a:extLst>
                </a:gridCol>
                <a:gridCol w="159572">
                  <a:extLst>
                    <a:ext uri="{9D8B030D-6E8A-4147-A177-3AD203B41FA5}">
                      <a16:colId xmlns:a16="http://schemas.microsoft.com/office/drawing/2014/main" val="1233377666"/>
                    </a:ext>
                  </a:extLst>
                </a:gridCol>
                <a:gridCol w="159572">
                  <a:extLst>
                    <a:ext uri="{9D8B030D-6E8A-4147-A177-3AD203B41FA5}">
                      <a16:colId xmlns:a16="http://schemas.microsoft.com/office/drawing/2014/main" val="1740709219"/>
                    </a:ext>
                  </a:extLst>
                </a:gridCol>
                <a:gridCol w="159572">
                  <a:extLst>
                    <a:ext uri="{9D8B030D-6E8A-4147-A177-3AD203B41FA5}">
                      <a16:colId xmlns:a16="http://schemas.microsoft.com/office/drawing/2014/main" val="2047244691"/>
                    </a:ext>
                  </a:extLst>
                </a:gridCol>
                <a:gridCol w="159572">
                  <a:extLst>
                    <a:ext uri="{9D8B030D-6E8A-4147-A177-3AD203B41FA5}">
                      <a16:colId xmlns:a16="http://schemas.microsoft.com/office/drawing/2014/main" val="2507870178"/>
                    </a:ext>
                  </a:extLst>
                </a:gridCol>
                <a:gridCol w="159572">
                  <a:extLst>
                    <a:ext uri="{9D8B030D-6E8A-4147-A177-3AD203B41FA5}">
                      <a16:colId xmlns:a16="http://schemas.microsoft.com/office/drawing/2014/main" val="2315245508"/>
                    </a:ext>
                  </a:extLst>
                </a:gridCol>
                <a:gridCol w="159572">
                  <a:extLst>
                    <a:ext uri="{9D8B030D-6E8A-4147-A177-3AD203B41FA5}">
                      <a16:colId xmlns:a16="http://schemas.microsoft.com/office/drawing/2014/main" val="2191844579"/>
                    </a:ext>
                  </a:extLst>
                </a:gridCol>
                <a:gridCol w="159572">
                  <a:extLst>
                    <a:ext uri="{9D8B030D-6E8A-4147-A177-3AD203B41FA5}">
                      <a16:colId xmlns:a16="http://schemas.microsoft.com/office/drawing/2014/main" val="2998916703"/>
                    </a:ext>
                  </a:extLst>
                </a:gridCol>
                <a:gridCol w="159572">
                  <a:extLst>
                    <a:ext uri="{9D8B030D-6E8A-4147-A177-3AD203B41FA5}">
                      <a16:colId xmlns:a16="http://schemas.microsoft.com/office/drawing/2014/main" val="2315877502"/>
                    </a:ext>
                  </a:extLst>
                </a:gridCol>
                <a:gridCol w="159572">
                  <a:extLst>
                    <a:ext uri="{9D8B030D-6E8A-4147-A177-3AD203B41FA5}">
                      <a16:colId xmlns:a16="http://schemas.microsoft.com/office/drawing/2014/main" val="2196740922"/>
                    </a:ext>
                  </a:extLst>
                </a:gridCol>
                <a:gridCol w="159572">
                  <a:extLst>
                    <a:ext uri="{9D8B030D-6E8A-4147-A177-3AD203B41FA5}">
                      <a16:colId xmlns:a16="http://schemas.microsoft.com/office/drawing/2014/main" val="3990847942"/>
                    </a:ext>
                  </a:extLst>
                </a:gridCol>
                <a:gridCol w="159572">
                  <a:extLst>
                    <a:ext uri="{9D8B030D-6E8A-4147-A177-3AD203B41FA5}">
                      <a16:colId xmlns:a16="http://schemas.microsoft.com/office/drawing/2014/main" val="1079515704"/>
                    </a:ext>
                  </a:extLst>
                </a:gridCol>
                <a:gridCol w="159572">
                  <a:extLst>
                    <a:ext uri="{9D8B030D-6E8A-4147-A177-3AD203B41FA5}">
                      <a16:colId xmlns:a16="http://schemas.microsoft.com/office/drawing/2014/main" val="3566976844"/>
                    </a:ext>
                  </a:extLst>
                </a:gridCol>
                <a:gridCol w="159572">
                  <a:extLst>
                    <a:ext uri="{9D8B030D-6E8A-4147-A177-3AD203B41FA5}">
                      <a16:colId xmlns:a16="http://schemas.microsoft.com/office/drawing/2014/main" val="4199531287"/>
                    </a:ext>
                  </a:extLst>
                </a:gridCol>
                <a:gridCol w="159572">
                  <a:extLst>
                    <a:ext uri="{9D8B030D-6E8A-4147-A177-3AD203B41FA5}">
                      <a16:colId xmlns:a16="http://schemas.microsoft.com/office/drawing/2014/main" val="3955971064"/>
                    </a:ext>
                  </a:extLst>
                </a:gridCol>
                <a:gridCol w="159572">
                  <a:extLst>
                    <a:ext uri="{9D8B030D-6E8A-4147-A177-3AD203B41FA5}">
                      <a16:colId xmlns:a16="http://schemas.microsoft.com/office/drawing/2014/main" val="2714708467"/>
                    </a:ext>
                  </a:extLst>
                </a:gridCol>
                <a:gridCol w="159572">
                  <a:extLst>
                    <a:ext uri="{9D8B030D-6E8A-4147-A177-3AD203B41FA5}">
                      <a16:colId xmlns:a16="http://schemas.microsoft.com/office/drawing/2014/main" val="204265583"/>
                    </a:ext>
                  </a:extLst>
                </a:gridCol>
                <a:gridCol w="159572">
                  <a:extLst>
                    <a:ext uri="{9D8B030D-6E8A-4147-A177-3AD203B41FA5}">
                      <a16:colId xmlns:a16="http://schemas.microsoft.com/office/drawing/2014/main" val="3611341915"/>
                    </a:ext>
                  </a:extLst>
                </a:gridCol>
                <a:gridCol w="159572">
                  <a:extLst>
                    <a:ext uri="{9D8B030D-6E8A-4147-A177-3AD203B41FA5}">
                      <a16:colId xmlns:a16="http://schemas.microsoft.com/office/drawing/2014/main" val="2311291694"/>
                    </a:ext>
                  </a:extLst>
                </a:gridCol>
                <a:gridCol w="159572">
                  <a:extLst>
                    <a:ext uri="{9D8B030D-6E8A-4147-A177-3AD203B41FA5}">
                      <a16:colId xmlns:a16="http://schemas.microsoft.com/office/drawing/2014/main" val="637473526"/>
                    </a:ext>
                  </a:extLst>
                </a:gridCol>
                <a:gridCol w="159572">
                  <a:extLst>
                    <a:ext uri="{9D8B030D-6E8A-4147-A177-3AD203B41FA5}">
                      <a16:colId xmlns:a16="http://schemas.microsoft.com/office/drawing/2014/main" val="2891871320"/>
                    </a:ext>
                  </a:extLst>
                </a:gridCol>
                <a:gridCol w="159572">
                  <a:extLst>
                    <a:ext uri="{9D8B030D-6E8A-4147-A177-3AD203B41FA5}">
                      <a16:colId xmlns:a16="http://schemas.microsoft.com/office/drawing/2014/main" val="1766822614"/>
                    </a:ext>
                  </a:extLst>
                </a:gridCol>
              </a:tblGrid>
              <a:tr h="221256">
                <a:tc>
                  <a:txBody>
                    <a:bodyPr/>
                    <a:lstStyle/>
                    <a:p>
                      <a:pPr algn="ctr" fontAlgn="b"/>
                      <a:r>
                        <a:rPr lang="es-PE" sz="800" b="1" i="0" u="none" strike="noStrike">
                          <a:solidFill>
                            <a:srgbClr val="000000"/>
                          </a:solidFill>
                          <a:effectLst/>
                          <a:latin typeface="Calibri" panose="020F0502020204030204" pitchFamily="34" charset="0"/>
                        </a:rPr>
                        <a:t>Menor a 1 año</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0">
                  <a:txBody>
                    <a:bodyPr/>
                    <a:lstStyle/>
                    <a:p>
                      <a:pPr algn="ctr" fontAlgn="b"/>
                      <a:r>
                        <a:rPr lang="es-PE" sz="900" b="0" i="0" u="none" strike="noStrike">
                          <a:solidFill>
                            <a:srgbClr val="000000"/>
                          </a:solidFill>
                          <a:effectLst/>
                          <a:latin typeface="Calibri" panose="020F0502020204030204" pitchFamily="34" charset="0"/>
                        </a:rPr>
                        <a:t>Set-25</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31">
                  <a:txBody>
                    <a:bodyPr/>
                    <a:lstStyle/>
                    <a:p>
                      <a:pPr algn="ctr" fontAlgn="b"/>
                      <a:r>
                        <a:rPr lang="es-PE" sz="900" b="0" i="0" u="none" strike="noStrike">
                          <a:solidFill>
                            <a:srgbClr val="000000"/>
                          </a:solidFill>
                          <a:effectLst/>
                          <a:latin typeface="Calibri" panose="020F0502020204030204" pitchFamily="34" charset="0"/>
                        </a:rPr>
                        <a:t>0ct- 2025</a:t>
                      </a:r>
                    </a:p>
                  </a:txBody>
                  <a:tcPr marL="8156" marR="8156" marT="815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46677975"/>
                  </a:ext>
                </a:extLst>
              </a:tr>
              <a:tr h="221256">
                <a:tc>
                  <a:txBody>
                    <a:bodyPr/>
                    <a:lstStyle/>
                    <a:p>
                      <a:pPr algn="ctr" fontAlgn="b"/>
                      <a:r>
                        <a:rPr lang="es-PE" sz="800" b="1" i="0" u="none" strike="noStrike">
                          <a:solidFill>
                            <a:srgbClr val="000000"/>
                          </a:solidFill>
                          <a:effectLst/>
                          <a:latin typeface="Calibri" panose="020F0502020204030204" pitchFamily="34" charset="0"/>
                        </a:rPr>
                        <a:t>Actividad</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800" b="0" i="0" u="none" strike="noStrike">
                          <a:solidFill>
                            <a:srgbClr val="000000"/>
                          </a:solidFill>
                          <a:effectLst/>
                          <a:latin typeface="Calibri" panose="020F0502020204030204" pitchFamily="34" charset="0"/>
                        </a:rPr>
                        <a:t>1</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11</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21</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30</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11</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18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19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21</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22</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23</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24</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25</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26</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800" b="0" i="0" u="none" strike="noStrike">
                          <a:solidFill>
                            <a:srgbClr val="000000"/>
                          </a:solidFill>
                          <a:effectLst/>
                          <a:latin typeface="Calibri" panose="020F0502020204030204" pitchFamily="34" charset="0"/>
                        </a:rPr>
                        <a:t>27</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28</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29</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30</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800" b="0" i="0" u="none" strike="noStrike">
                          <a:solidFill>
                            <a:srgbClr val="000000"/>
                          </a:solidFill>
                          <a:effectLst/>
                          <a:latin typeface="Calibri" panose="020F0502020204030204" pitchFamily="34" charset="0"/>
                        </a:rPr>
                        <a:t>31</a:t>
                      </a:r>
                    </a:p>
                  </a:txBody>
                  <a:tcPr marL="8156" marR="8156" marT="815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71864891"/>
                  </a:ext>
                </a:extLst>
              </a:tr>
              <a:tr h="210720">
                <a:tc>
                  <a:txBody>
                    <a:bodyPr/>
                    <a:lstStyle/>
                    <a:p>
                      <a:pPr algn="l" fontAlgn="b"/>
                      <a:r>
                        <a:rPr lang="es-PE" sz="800" b="0" i="0" u="none" strike="noStrike">
                          <a:solidFill>
                            <a:srgbClr val="000000"/>
                          </a:solidFill>
                          <a:effectLst/>
                          <a:latin typeface="Calibri" panose="020F0502020204030204" pitchFamily="34" charset="0"/>
                        </a:rPr>
                        <a:t>Residente culmina</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82684417"/>
                  </a:ext>
                </a:extLst>
              </a:tr>
              <a:tr h="210720">
                <a:tc>
                  <a:txBody>
                    <a:bodyPr/>
                    <a:lstStyle/>
                    <a:p>
                      <a:pPr algn="l" fontAlgn="b"/>
                      <a:r>
                        <a:rPr lang="es-PE" sz="800" b="0" i="0" u="none" strike="noStrike">
                          <a:solidFill>
                            <a:srgbClr val="000000"/>
                          </a:solidFill>
                          <a:effectLst/>
                          <a:latin typeface="Calibri" panose="020F0502020204030204" pitchFamily="34" charset="0"/>
                        </a:rPr>
                        <a:t>Supervisor comunica</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6298745"/>
                  </a:ext>
                </a:extLst>
              </a:tr>
              <a:tr h="210720">
                <a:tc>
                  <a:txBody>
                    <a:bodyPr/>
                    <a:lstStyle/>
                    <a:p>
                      <a:pPr algn="l" fontAlgn="b"/>
                      <a:r>
                        <a:rPr lang="es-PE" sz="800" b="0" i="0" u="none" strike="noStrike">
                          <a:solidFill>
                            <a:srgbClr val="000000"/>
                          </a:solidFill>
                          <a:effectLst/>
                          <a:latin typeface="Calibri" panose="020F0502020204030204" pitchFamily="34" charset="0"/>
                        </a:rPr>
                        <a:t>Designación de comité</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976174"/>
                  </a:ext>
                </a:extLst>
              </a:tr>
              <a:tr h="210720">
                <a:tc>
                  <a:txBody>
                    <a:bodyPr/>
                    <a:lstStyle/>
                    <a:p>
                      <a:pPr algn="l" fontAlgn="b"/>
                      <a:r>
                        <a:rPr lang="es-PE" sz="800" b="0" i="0" u="none" strike="noStrike">
                          <a:solidFill>
                            <a:srgbClr val="000000"/>
                          </a:solidFill>
                          <a:effectLst/>
                          <a:latin typeface="Calibri" panose="020F0502020204030204" pitchFamily="34" charset="0"/>
                        </a:rPr>
                        <a:t>verifica funcionamiento</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79109383"/>
                  </a:ext>
                </a:extLst>
              </a:tr>
              <a:tr h="210720">
                <a:tc>
                  <a:txBody>
                    <a:bodyPr/>
                    <a:lstStyle/>
                    <a:p>
                      <a:pPr algn="l" fontAlgn="b"/>
                      <a:r>
                        <a:rPr lang="es-PE" sz="800" b="0" i="0" u="none" strike="noStrike">
                          <a:solidFill>
                            <a:srgbClr val="000000"/>
                          </a:solidFill>
                          <a:effectLst/>
                          <a:latin typeface="Calibri" panose="020F0502020204030204" pitchFamily="34" charset="0"/>
                        </a:rPr>
                        <a:t>levantamiento de observ</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FF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FF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15980941"/>
                  </a:ext>
                </a:extLst>
              </a:tr>
              <a:tr h="210720">
                <a:tc>
                  <a:txBody>
                    <a:bodyPr/>
                    <a:lstStyle/>
                    <a:p>
                      <a:pPr algn="l" fontAlgn="b"/>
                      <a:r>
                        <a:rPr lang="es-PE" sz="800" b="0" i="0" u="none" strike="noStrike">
                          <a:solidFill>
                            <a:srgbClr val="000000"/>
                          </a:solidFill>
                          <a:effectLst/>
                          <a:latin typeface="Calibri" panose="020F0502020204030204" pitchFamily="34" charset="0"/>
                        </a:rPr>
                        <a:t>Supervisor comunica</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63115140"/>
                  </a:ext>
                </a:extLst>
              </a:tr>
              <a:tr h="210720">
                <a:tc>
                  <a:txBody>
                    <a:bodyPr/>
                    <a:lstStyle/>
                    <a:p>
                      <a:pPr algn="l" fontAlgn="b"/>
                      <a:r>
                        <a:rPr lang="es-PE" sz="800" b="0" i="0" u="none" strike="noStrike">
                          <a:solidFill>
                            <a:srgbClr val="000000"/>
                          </a:solidFill>
                          <a:effectLst/>
                          <a:latin typeface="Calibri" panose="020F0502020204030204" pitchFamily="34" charset="0"/>
                        </a:rPr>
                        <a:t>suscribe acta</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47591900"/>
                  </a:ext>
                </a:extLst>
              </a:tr>
              <a:tr h="221256">
                <a:tc>
                  <a:txBody>
                    <a:bodyPr/>
                    <a:lstStyle/>
                    <a:p>
                      <a:pPr algn="l" fontAlgn="b"/>
                      <a:r>
                        <a:rPr lang="es-PE" sz="800" b="0" i="0" u="none" strike="noStrike">
                          <a:solidFill>
                            <a:srgbClr val="000000"/>
                          </a:solidFill>
                          <a:effectLst/>
                          <a:latin typeface="Calibri" panose="020F0502020204030204" pitchFamily="34" charset="0"/>
                        </a:rPr>
                        <a:t>liquidación</a:t>
                      </a:r>
                    </a:p>
                  </a:txBody>
                  <a:tcPr marL="8156" marR="8156" marT="815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900" b="0" i="0" u="none" strike="noStrike" dirty="0">
                          <a:solidFill>
                            <a:srgbClr val="000000"/>
                          </a:solidFill>
                          <a:effectLst/>
                          <a:latin typeface="Calibri" panose="020F0502020204030204" pitchFamily="34" charset="0"/>
                        </a:rPr>
                        <a:t> </a:t>
                      </a:r>
                    </a:p>
                  </a:txBody>
                  <a:tcPr marL="8156" marR="8156" marT="815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648977579"/>
                  </a:ext>
                </a:extLst>
              </a:tr>
            </a:tbl>
          </a:graphicData>
        </a:graphic>
      </p:graphicFrame>
    </p:spTree>
    <p:extLst>
      <p:ext uri="{BB962C8B-B14F-4D97-AF65-F5344CB8AC3E}">
        <p14:creationId xmlns:p14="http://schemas.microsoft.com/office/powerpoint/2010/main" val="1008443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6A2F49-A8BD-4CA9-92A6-ACD09E2959F2}"/>
              </a:ext>
            </a:extLst>
          </p:cNvPr>
          <p:cNvSpPr>
            <a:spLocks noGrp="1"/>
          </p:cNvSpPr>
          <p:nvPr>
            <p:ph type="title"/>
          </p:nvPr>
        </p:nvSpPr>
        <p:spPr>
          <a:xfrm>
            <a:off x="1789043" y="263144"/>
            <a:ext cx="8547653" cy="492443"/>
          </a:xfrm>
        </p:spPr>
        <p:txBody>
          <a:bodyPr/>
          <a:lstStyle/>
          <a:p>
            <a:r>
              <a:rPr lang="es-PE" sz="3200" dirty="0"/>
              <a:t>Contenido mínimo del Expediente Técnico</a:t>
            </a:r>
          </a:p>
        </p:txBody>
      </p:sp>
      <p:graphicFrame>
        <p:nvGraphicFramePr>
          <p:cNvPr id="3" name="Diagrama 2">
            <a:extLst>
              <a:ext uri="{FF2B5EF4-FFF2-40B4-BE49-F238E27FC236}">
                <a16:creationId xmlns:a16="http://schemas.microsoft.com/office/drawing/2014/main" id="{664D7578-5103-457A-8314-C9C09FDC2EAD}"/>
              </a:ext>
            </a:extLst>
          </p:cNvPr>
          <p:cNvGraphicFramePr/>
          <p:nvPr>
            <p:extLst>
              <p:ext uri="{D42A27DB-BD31-4B8C-83A1-F6EECF244321}">
                <p14:modId xmlns:p14="http://schemas.microsoft.com/office/powerpoint/2010/main" val="3382557819"/>
              </p:ext>
            </p:extLst>
          </p:nvPr>
        </p:nvGraphicFramePr>
        <p:xfrm>
          <a:off x="1823703" y="878056"/>
          <a:ext cx="10186845" cy="5891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278DB843-67B5-4091-9B6D-0FD19654F896}"/>
              </a:ext>
            </a:extLst>
          </p:cNvPr>
          <p:cNvSpPr txBox="1"/>
          <p:nvPr/>
        </p:nvSpPr>
        <p:spPr>
          <a:xfrm>
            <a:off x="0" y="6147504"/>
            <a:ext cx="2040835" cy="584775"/>
          </a:xfrm>
          <a:prstGeom prst="rect">
            <a:avLst/>
          </a:prstGeom>
          <a:noFill/>
        </p:spPr>
        <p:txBody>
          <a:bodyPr wrap="square" rtlCol="0">
            <a:spAutoFit/>
          </a:bodyPr>
          <a:lstStyle/>
          <a:p>
            <a:r>
              <a:rPr lang="es-PE" sz="1600" b="1" dirty="0"/>
              <a:t>Cotizaciones de materiales y equipos</a:t>
            </a:r>
          </a:p>
        </p:txBody>
      </p:sp>
      <p:sp>
        <p:nvSpPr>
          <p:cNvPr id="6" name="CuadroTexto 5">
            <a:extLst>
              <a:ext uri="{FF2B5EF4-FFF2-40B4-BE49-F238E27FC236}">
                <a16:creationId xmlns:a16="http://schemas.microsoft.com/office/drawing/2014/main" id="{4A705B37-4FD4-4BA2-878B-500A8004357C}"/>
              </a:ext>
            </a:extLst>
          </p:cNvPr>
          <p:cNvSpPr txBox="1"/>
          <p:nvPr/>
        </p:nvSpPr>
        <p:spPr>
          <a:xfrm>
            <a:off x="181452" y="2300324"/>
            <a:ext cx="2412100" cy="3046988"/>
          </a:xfrm>
          <a:prstGeom prst="rect">
            <a:avLst/>
          </a:prstGeom>
          <a:noFill/>
        </p:spPr>
        <p:txBody>
          <a:bodyPr wrap="square">
            <a:spAutoFit/>
          </a:bodyPr>
          <a:lstStyle/>
          <a:p>
            <a:r>
              <a:rPr lang="es-ES" sz="1600" dirty="0">
                <a:effectLst/>
                <a:latin typeface="Arial MT"/>
                <a:ea typeface="Arial MT"/>
                <a:cs typeface="Arial MT"/>
              </a:rPr>
              <a:t>Se</a:t>
            </a:r>
            <a:r>
              <a:rPr lang="es-ES" sz="1600" spc="-15" dirty="0">
                <a:effectLst/>
                <a:latin typeface="Arial MT"/>
                <a:ea typeface="Arial MT"/>
                <a:cs typeface="Arial MT"/>
              </a:rPr>
              <a:t> </a:t>
            </a:r>
            <a:r>
              <a:rPr lang="es-ES" sz="1600" dirty="0">
                <a:effectLst/>
                <a:latin typeface="Arial MT"/>
                <a:ea typeface="Arial MT"/>
                <a:cs typeface="Arial MT"/>
              </a:rPr>
              <a:t>debe</a:t>
            </a:r>
            <a:r>
              <a:rPr lang="es-ES" sz="1600" spc="-20" dirty="0">
                <a:effectLst/>
                <a:latin typeface="Arial MT"/>
                <a:ea typeface="Arial MT"/>
                <a:cs typeface="Arial MT"/>
              </a:rPr>
              <a:t> </a:t>
            </a:r>
            <a:r>
              <a:rPr lang="es-ES" sz="1600" dirty="0">
                <a:effectLst/>
                <a:latin typeface="Arial MT"/>
                <a:ea typeface="Arial MT"/>
                <a:cs typeface="Arial MT"/>
              </a:rPr>
              <a:t>entender</a:t>
            </a:r>
            <a:r>
              <a:rPr lang="es-ES" sz="1600" spc="-25" dirty="0">
                <a:effectLst/>
                <a:latin typeface="Arial MT"/>
                <a:ea typeface="Arial MT"/>
                <a:cs typeface="Arial MT"/>
              </a:rPr>
              <a:t> </a:t>
            </a:r>
            <a:r>
              <a:rPr lang="es-ES" sz="1600" dirty="0">
                <a:effectLst/>
                <a:latin typeface="Arial MT"/>
                <a:ea typeface="Arial MT"/>
                <a:cs typeface="Arial MT"/>
              </a:rPr>
              <a:t>que</a:t>
            </a:r>
            <a:r>
              <a:rPr lang="es-ES" sz="1600" spc="-20" dirty="0">
                <a:effectLst/>
                <a:latin typeface="Arial MT"/>
                <a:ea typeface="Arial MT"/>
                <a:cs typeface="Arial MT"/>
              </a:rPr>
              <a:t> </a:t>
            </a:r>
            <a:r>
              <a:rPr lang="es-ES" sz="1600" dirty="0">
                <a:effectLst/>
                <a:latin typeface="Arial MT"/>
                <a:ea typeface="Arial MT"/>
                <a:cs typeface="Arial MT"/>
              </a:rPr>
              <a:t>cuando</a:t>
            </a:r>
            <a:r>
              <a:rPr lang="es-ES" sz="1600" spc="-10" dirty="0">
                <a:effectLst/>
                <a:latin typeface="Arial MT"/>
                <a:ea typeface="Arial MT"/>
                <a:cs typeface="Arial MT"/>
              </a:rPr>
              <a:t> </a:t>
            </a:r>
            <a:r>
              <a:rPr lang="es-ES" sz="1600" dirty="0">
                <a:effectLst/>
                <a:latin typeface="Arial MT"/>
                <a:ea typeface="Arial MT"/>
                <a:cs typeface="Arial MT"/>
              </a:rPr>
              <a:t>la</a:t>
            </a:r>
            <a:r>
              <a:rPr lang="es-ES" sz="1600" spc="-20" dirty="0">
                <a:effectLst/>
                <a:latin typeface="Arial MT"/>
                <a:ea typeface="Arial MT"/>
                <a:cs typeface="Arial MT"/>
              </a:rPr>
              <a:t> </a:t>
            </a:r>
            <a:r>
              <a:rPr lang="es-ES" sz="1600" dirty="0">
                <a:effectLst/>
                <a:latin typeface="Arial MT"/>
                <a:ea typeface="Arial MT"/>
                <a:cs typeface="Arial MT"/>
              </a:rPr>
              <a:t>Directiva</a:t>
            </a:r>
            <a:r>
              <a:rPr lang="es-ES" sz="1600" spc="-20" dirty="0">
                <a:effectLst/>
                <a:latin typeface="Arial MT"/>
                <a:ea typeface="Arial MT"/>
                <a:cs typeface="Arial MT"/>
              </a:rPr>
              <a:t> </a:t>
            </a:r>
            <a:r>
              <a:rPr lang="es-ES" sz="1600" dirty="0">
                <a:effectLst/>
                <a:latin typeface="Arial MT"/>
                <a:ea typeface="Arial MT"/>
                <a:cs typeface="Arial MT"/>
              </a:rPr>
              <a:t>se</a:t>
            </a:r>
            <a:r>
              <a:rPr lang="es-ES" sz="1600" spc="-25" dirty="0">
                <a:effectLst/>
                <a:latin typeface="Arial MT"/>
                <a:ea typeface="Arial MT"/>
                <a:cs typeface="Arial MT"/>
              </a:rPr>
              <a:t> </a:t>
            </a:r>
            <a:r>
              <a:rPr lang="es-ES" sz="1600" dirty="0">
                <a:effectLst/>
                <a:latin typeface="Arial MT"/>
                <a:ea typeface="Arial MT"/>
                <a:cs typeface="Arial MT"/>
              </a:rPr>
              <a:t>refiere</a:t>
            </a:r>
            <a:r>
              <a:rPr lang="es-ES" sz="1600" spc="-20" dirty="0">
                <a:effectLst/>
                <a:latin typeface="Arial MT"/>
                <a:ea typeface="Arial MT"/>
                <a:cs typeface="Arial MT"/>
              </a:rPr>
              <a:t> </a:t>
            </a:r>
            <a:r>
              <a:rPr lang="es-ES" sz="1600" dirty="0">
                <a:effectLst/>
                <a:latin typeface="Arial MT"/>
                <a:ea typeface="Arial MT"/>
                <a:cs typeface="Arial MT"/>
              </a:rPr>
              <a:t>al</a:t>
            </a:r>
            <a:r>
              <a:rPr lang="es-ES" sz="1600" spc="-30" dirty="0">
                <a:effectLst/>
                <a:latin typeface="Arial MT"/>
                <a:ea typeface="Arial MT"/>
                <a:cs typeface="Arial MT"/>
              </a:rPr>
              <a:t> </a:t>
            </a:r>
            <a:r>
              <a:rPr lang="es-ES" sz="1600" b="1" dirty="0">
                <a:effectLst/>
                <a:latin typeface="Arial MT"/>
                <a:ea typeface="Arial MT"/>
                <a:cs typeface="Arial MT"/>
              </a:rPr>
              <a:t>monto</a:t>
            </a:r>
            <a:r>
              <a:rPr lang="es-ES" sz="1600" b="1" spc="-20" dirty="0">
                <a:effectLst/>
                <a:latin typeface="Arial MT"/>
                <a:ea typeface="Arial MT"/>
                <a:cs typeface="Arial MT"/>
              </a:rPr>
              <a:t> </a:t>
            </a:r>
            <a:r>
              <a:rPr lang="es-ES" sz="1600" b="1" dirty="0">
                <a:effectLst/>
                <a:latin typeface="Arial MT"/>
                <a:ea typeface="Arial MT"/>
                <a:cs typeface="Arial MT"/>
              </a:rPr>
              <a:t>o</a:t>
            </a:r>
            <a:r>
              <a:rPr lang="es-ES" sz="1600" b="1" spc="-15" dirty="0">
                <a:effectLst/>
                <a:latin typeface="Arial MT"/>
                <a:ea typeface="Arial MT"/>
                <a:cs typeface="Arial MT"/>
              </a:rPr>
              <a:t> </a:t>
            </a:r>
            <a:r>
              <a:rPr lang="es-ES" sz="1600" b="1" dirty="0">
                <a:effectLst/>
                <a:latin typeface="Arial MT"/>
                <a:ea typeface="Arial MT"/>
                <a:cs typeface="Arial MT"/>
              </a:rPr>
              <a:t>valor</a:t>
            </a:r>
            <a:r>
              <a:rPr lang="es-ES" sz="1600" b="1" spc="-15" dirty="0">
                <a:effectLst/>
                <a:latin typeface="Arial MT"/>
                <a:ea typeface="Arial MT"/>
                <a:cs typeface="Arial MT"/>
              </a:rPr>
              <a:t> </a:t>
            </a:r>
            <a:r>
              <a:rPr lang="es-ES" sz="1600" b="1" dirty="0">
                <a:effectLst/>
                <a:latin typeface="Arial MT"/>
                <a:ea typeface="Arial MT"/>
                <a:cs typeface="Arial MT"/>
              </a:rPr>
              <a:t>de</a:t>
            </a:r>
            <a:r>
              <a:rPr lang="es-ES" sz="1600" b="1" spc="-15" dirty="0">
                <a:effectLst/>
                <a:latin typeface="Arial MT"/>
                <a:ea typeface="Arial MT"/>
                <a:cs typeface="Arial MT"/>
              </a:rPr>
              <a:t> </a:t>
            </a:r>
            <a:r>
              <a:rPr lang="es-ES" sz="1600" b="1" dirty="0">
                <a:effectLst/>
                <a:latin typeface="Arial MT"/>
                <a:ea typeface="Arial MT"/>
                <a:cs typeface="Arial MT"/>
              </a:rPr>
              <a:t>la</a:t>
            </a:r>
            <a:r>
              <a:rPr lang="es-ES" sz="1600" b="1" spc="-20" dirty="0">
                <a:effectLst/>
                <a:latin typeface="Arial MT"/>
                <a:ea typeface="Arial MT"/>
                <a:cs typeface="Arial MT"/>
              </a:rPr>
              <a:t> </a:t>
            </a:r>
            <a:r>
              <a:rPr lang="es-ES" sz="1600" b="1" dirty="0">
                <a:effectLst/>
                <a:latin typeface="Arial MT"/>
                <a:ea typeface="Arial MT"/>
                <a:cs typeface="Arial MT"/>
              </a:rPr>
              <a:t>obra,</a:t>
            </a:r>
            <a:r>
              <a:rPr lang="es-ES" sz="1600" b="1" spc="-15" dirty="0">
                <a:effectLst/>
                <a:latin typeface="Arial MT"/>
                <a:ea typeface="Arial MT"/>
                <a:cs typeface="Arial MT"/>
              </a:rPr>
              <a:t> </a:t>
            </a:r>
            <a:r>
              <a:rPr lang="es-ES" sz="1600" b="1" dirty="0">
                <a:effectLst/>
                <a:latin typeface="Arial MT"/>
                <a:ea typeface="Arial MT"/>
                <a:cs typeface="Arial MT"/>
              </a:rPr>
              <a:t>se</a:t>
            </a:r>
            <a:r>
              <a:rPr lang="es-ES" sz="1600" b="1" spc="-25" dirty="0">
                <a:effectLst/>
                <a:latin typeface="Arial MT"/>
                <a:ea typeface="Arial MT"/>
                <a:cs typeface="Arial MT"/>
              </a:rPr>
              <a:t> </a:t>
            </a:r>
            <a:r>
              <a:rPr lang="es-ES" sz="1600" b="1" dirty="0">
                <a:effectLst/>
                <a:latin typeface="Arial MT"/>
                <a:ea typeface="Arial MT"/>
                <a:cs typeface="Arial MT"/>
              </a:rPr>
              <a:t>refiere</a:t>
            </a:r>
            <a:r>
              <a:rPr lang="es-ES" sz="1600" b="1" spc="-20" dirty="0">
                <a:effectLst/>
                <a:latin typeface="Arial MT"/>
                <a:ea typeface="Arial MT"/>
                <a:cs typeface="Arial MT"/>
              </a:rPr>
              <a:t> </a:t>
            </a:r>
            <a:r>
              <a:rPr lang="es-ES" sz="1600" b="1" dirty="0">
                <a:effectLst/>
                <a:latin typeface="Arial MT"/>
                <a:ea typeface="Arial MT"/>
                <a:cs typeface="Arial MT"/>
              </a:rPr>
              <a:t>al</a:t>
            </a:r>
            <a:r>
              <a:rPr lang="es-ES" sz="1600" b="1" spc="-15" dirty="0">
                <a:effectLst/>
                <a:latin typeface="Arial MT"/>
                <a:ea typeface="Arial MT"/>
                <a:cs typeface="Arial MT"/>
              </a:rPr>
              <a:t> </a:t>
            </a:r>
            <a:r>
              <a:rPr lang="es-ES" sz="1600" b="1" dirty="0">
                <a:effectLst/>
                <a:latin typeface="Arial MT"/>
                <a:ea typeface="Arial MT"/>
                <a:cs typeface="Arial MT"/>
              </a:rPr>
              <a:t>monto del presupuesto actualizado, determinado en el expediente técnico de obra (costos directos e indirectos) - </a:t>
            </a:r>
            <a:r>
              <a:rPr lang="es-ES" sz="1600" spc="-35" dirty="0">
                <a:effectLst/>
                <a:latin typeface="Arial MT"/>
                <a:ea typeface="Arial MT"/>
                <a:cs typeface="Arial MT"/>
              </a:rPr>
              <a:t> Directriz   numeral 6.1.1</a:t>
            </a:r>
            <a:endParaRPr lang="es-PE" sz="1600" dirty="0"/>
          </a:p>
        </p:txBody>
      </p:sp>
    </p:spTree>
    <p:extLst>
      <p:ext uri="{BB962C8B-B14F-4D97-AF65-F5344CB8AC3E}">
        <p14:creationId xmlns:p14="http://schemas.microsoft.com/office/powerpoint/2010/main" val="3105264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B8C1EB57-9E48-4C59-874D-CFC698B2FF8C}"/>
              </a:ext>
            </a:extLst>
          </p:cNvPr>
          <p:cNvGraphicFramePr>
            <a:graphicFrameLocks noGrp="1"/>
          </p:cNvGraphicFramePr>
          <p:nvPr/>
        </p:nvGraphicFramePr>
        <p:xfrm>
          <a:off x="291566" y="1661421"/>
          <a:ext cx="11608868" cy="2155208"/>
        </p:xfrm>
        <a:graphic>
          <a:graphicData uri="http://schemas.openxmlformats.org/drawingml/2006/table">
            <a:tbl>
              <a:tblPr/>
              <a:tblGrid>
                <a:gridCol w="1176942">
                  <a:extLst>
                    <a:ext uri="{9D8B030D-6E8A-4147-A177-3AD203B41FA5}">
                      <a16:colId xmlns:a16="http://schemas.microsoft.com/office/drawing/2014/main" val="2491208002"/>
                    </a:ext>
                  </a:extLst>
                </a:gridCol>
                <a:gridCol w="138606">
                  <a:extLst>
                    <a:ext uri="{9D8B030D-6E8A-4147-A177-3AD203B41FA5}">
                      <a16:colId xmlns:a16="http://schemas.microsoft.com/office/drawing/2014/main" val="866720217"/>
                    </a:ext>
                  </a:extLst>
                </a:gridCol>
                <a:gridCol w="138606">
                  <a:extLst>
                    <a:ext uri="{9D8B030D-6E8A-4147-A177-3AD203B41FA5}">
                      <a16:colId xmlns:a16="http://schemas.microsoft.com/office/drawing/2014/main" val="1880904818"/>
                    </a:ext>
                  </a:extLst>
                </a:gridCol>
                <a:gridCol w="138606">
                  <a:extLst>
                    <a:ext uri="{9D8B030D-6E8A-4147-A177-3AD203B41FA5}">
                      <a16:colId xmlns:a16="http://schemas.microsoft.com/office/drawing/2014/main" val="777979150"/>
                    </a:ext>
                  </a:extLst>
                </a:gridCol>
                <a:gridCol w="138606">
                  <a:extLst>
                    <a:ext uri="{9D8B030D-6E8A-4147-A177-3AD203B41FA5}">
                      <a16:colId xmlns:a16="http://schemas.microsoft.com/office/drawing/2014/main" val="2201937836"/>
                    </a:ext>
                  </a:extLst>
                </a:gridCol>
                <a:gridCol w="138606">
                  <a:extLst>
                    <a:ext uri="{9D8B030D-6E8A-4147-A177-3AD203B41FA5}">
                      <a16:colId xmlns:a16="http://schemas.microsoft.com/office/drawing/2014/main" val="2898546936"/>
                    </a:ext>
                  </a:extLst>
                </a:gridCol>
                <a:gridCol w="138606">
                  <a:extLst>
                    <a:ext uri="{9D8B030D-6E8A-4147-A177-3AD203B41FA5}">
                      <a16:colId xmlns:a16="http://schemas.microsoft.com/office/drawing/2014/main" val="1845038098"/>
                    </a:ext>
                  </a:extLst>
                </a:gridCol>
                <a:gridCol w="138606">
                  <a:extLst>
                    <a:ext uri="{9D8B030D-6E8A-4147-A177-3AD203B41FA5}">
                      <a16:colId xmlns:a16="http://schemas.microsoft.com/office/drawing/2014/main" val="2384410824"/>
                    </a:ext>
                  </a:extLst>
                </a:gridCol>
                <a:gridCol w="138606">
                  <a:extLst>
                    <a:ext uri="{9D8B030D-6E8A-4147-A177-3AD203B41FA5}">
                      <a16:colId xmlns:a16="http://schemas.microsoft.com/office/drawing/2014/main" val="343882310"/>
                    </a:ext>
                  </a:extLst>
                </a:gridCol>
                <a:gridCol w="138606">
                  <a:extLst>
                    <a:ext uri="{9D8B030D-6E8A-4147-A177-3AD203B41FA5}">
                      <a16:colId xmlns:a16="http://schemas.microsoft.com/office/drawing/2014/main" val="4289507700"/>
                    </a:ext>
                  </a:extLst>
                </a:gridCol>
                <a:gridCol w="138606">
                  <a:extLst>
                    <a:ext uri="{9D8B030D-6E8A-4147-A177-3AD203B41FA5}">
                      <a16:colId xmlns:a16="http://schemas.microsoft.com/office/drawing/2014/main" val="2073690793"/>
                    </a:ext>
                  </a:extLst>
                </a:gridCol>
                <a:gridCol w="138606">
                  <a:extLst>
                    <a:ext uri="{9D8B030D-6E8A-4147-A177-3AD203B41FA5}">
                      <a16:colId xmlns:a16="http://schemas.microsoft.com/office/drawing/2014/main" val="603161971"/>
                    </a:ext>
                  </a:extLst>
                </a:gridCol>
                <a:gridCol w="138606">
                  <a:extLst>
                    <a:ext uri="{9D8B030D-6E8A-4147-A177-3AD203B41FA5}">
                      <a16:colId xmlns:a16="http://schemas.microsoft.com/office/drawing/2014/main" val="2291008063"/>
                    </a:ext>
                  </a:extLst>
                </a:gridCol>
                <a:gridCol w="138606">
                  <a:extLst>
                    <a:ext uri="{9D8B030D-6E8A-4147-A177-3AD203B41FA5}">
                      <a16:colId xmlns:a16="http://schemas.microsoft.com/office/drawing/2014/main" val="3414835748"/>
                    </a:ext>
                  </a:extLst>
                </a:gridCol>
                <a:gridCol w="138606">
                  <a:extLst>
                    <a:ext uri="{9D8B030D-6E8A-4147-A177-3AD203B41FA5}">
                      <a16:colId xmlns:a16="http://schemas.microsoft.com/office/drawing/2014/main" val="2348031249"/>
                    </a:ext>
                  </a:extLst>
                </a:gridCol>
                <a:gridCol w="138606">
                  <a:extLst>
                    <a:ext uri="{9D8B030D-6E8A-4147-A177-3AD203B41FA5}">
                      <a16:colId xmlns:a16="http://schemas.microsoft.com/office/drawing/2014/main" val="617322296"/>
                    </a:ext>
                  </a:extLst>
                </a:gridCol>
                <a:gridCol w="138606">
                  <a:extLst>
                    <a:ext uri="{9D8B030D-6E8A-4147-A177-3AD203B41FA5}">
                      <a16:colId xmlns:a16="http://schemas.microsoft.com/office/drawing/2014/main" val="942980519"/>
                    </a:ext>
                  </a:extLst>
                </a:gridCol>
                <a:gridCol w="138606">
                  <a:extLst>
                    <a:ext uri="{9D8B030D-6E8A-4147-A177-3AD203B41FA5}">
                      <a16:colId xmlns:a16="http://schemas.microsoft.com/office/drawing/2014/main" val="1357372687"/>
                    </a:ext>
                  </a:extLst>
                </a:gridCol>
                <a:gridCol w="138606">
                  <a:extLst>
                    <a:ext uri="{9D8B030D-6E8A-4147-A177-3AD203B41FA5}">
                      <a16:colId xmlns:a16="http://schemas.microsoft.com/office/drawing/2014/main" val="2165437818"/>
                    </a:ext>
                  </a:extLst>
                </a:gridCol>
                <a:gridCol w="138606">
                  <a:extLst>
                    <a:ext uri="{9D8B030D-6E8A-4147-A177-3AD203B41FA5}">
                      <a16:colId xmlns:a16="http://schemas.microsoft.com/office/drawing/2014/main" val="1976709613"/>
                    </a:ext>
                  </a:extLst>
                </a:gridCol>
                <a:gridCol w="138606">
                  <a:extLst>
                    <a:ext uri="{9D8B030D-6E8A-4147-A177-3AD203B41FA5}">
                      <a16:colId xmlns:a16="http://schemas.microsoft.com/office/drawing/2014/main" val="2514187396"/>
                    </a:ext>
                  </a:extLst>
                </a:gridCol>
                <a:gridCol w="138606">
                  <a:extLst>
                    <a:ext uri="{9D8B030D-6E8A-4147-A177-3AD203B41FA5}">
                      <a16:colId xmlns:a16="http://schemas.microsoft.com/office/drawing/2014/main" val="166294590"/>
                    </a:ext>
                  </a:extLst>
                </a:gridCol>
                <a:gridCol w="138606">
                  <a:extLst>
                    <a:ext uri="{9D8B030D-6E8A-4147-A177-3AD203B41FA5}">
                      <a16:colId xmlns:a16="http://schemas.microsoft.com/office/drawing/2014/main" val="1008697440"/>
                    </a:ext>
                  </a:extLst>
                </a:gridCol>
                <a:gridCol w="138606">
                  <a:extLst>
                    <a:ext uri="{9D8B030D-6E8A-4147-A177-3AD203B41FA5}">
                      <a16:colId xmlns:a16="http://schemas.microsoft.com/office/drawing/2014/main" val="212343936"/>
                    </a:ext>
                  </a:extLst>
                </a:gridCol>
                <a:gridCol w="138606">
                  <a:extLst>
                    <a:ext uri="{9D8B030D-6E8A-4147-A177-3AD203B41FA5}">
                      <a16:colId xmlns:a16="http://schemas.microsoft.com/office/drawing/2014/main" val="3188063352"/>
                    </a:ext>
                  </a:extLst>
                </a:gridCol>
                <a:gridCol w="138606">
                  <a:extLst>
                    <a:ext uri="{9D8B030D-6E8A-4147-A177-3AD203B41FA5}">
                      <a16:colId xmlns:a16="http://schemas.microsoft.com/office/drawing/2014/main" val="3029916868"/>
                    </a:ext>
                  </a:extLst>
                </a:gridCol>
                <a:gridCol w="138606">
                  <a:extLst>
                    <a:ext uri="{9D8B030D-6E8A-4147-A177-3AD203B41FA5}">
                      <a16:colId xmlns:a16="http://schemas.microsoft.com/office/drawing/2014/main" val="2565015919"/>
                    </a:ext>
                  </a:extLst>
                </a:gridCol>
                <a:gridCol w="138606">
                  <a:extLst>
                    <a:ext uri="{9D8B030D-6E8A-4147-A177-3AD203B41FA5}">
                      <a16:colId xmlns:a16="http://schemas.microsoft.com/office/drawing/2014/main" val="2974413736"/>
                    </a:ext>
                  </a:extLst>
                </a:gridCol>
                <a:gridCol w="138606">
                  <a:extLst>
                    <a:ext uri="{9D8B030D-6E8A-4147-A177-3AD203B41FA5}">
                      <a16:colId xmlns:a16="http://schemas.microsoft.com/office/drawing/2014/main" val="1687355863"/>
                    </a:ext>
                  </a:extLst>
                </a:gridCol>
                <a:gridCol w="138606">
                  <a:extLst>
                    <a:ext uri="{9D8B030D-6E8A-4147-A177-3AD203B41FA5}">
                      <a16:colId xmlns:a16="http://schemas.microsoft.com/office/drawing/2014/main" val="2457185501"/>
                    </a:ext>
                  </a:extLst>
                </a:gridCol>
                <a:gridCol w="138606">
                  <a:extLst>
                    <a:ext uri="{9D8B030D-6E8A-4147-A177-3AD203B41FA5}">
                      <a16:colId xmlns:a16="http://schemas.microsoft.com/office/drawing/2014/main" val="2465505418"/>
                    </a:ext>
                  </a:extLst>
                </a:gridCol>
                <a:gridCol w="138606">
                  <a:extLst>
                    <a:ext uri="{9D8B030D-6E8A-4147-A177-3AD203B41FA5}">
                      <a16:colId xmlns:a16="http://schemas.microsoft.com/office/drawing/2014/main" val="267864599"/>
                    </a:ext>
                  </a:extLst>
                </a:gridCol>
                <a:gridCol w="138606">
                  <a:extLst>
                    <a:ext uri="{9D8B030D-6E8A-4147-A177-3AD203B41FA5}">
                      <a16:colId xmlns:a16="http://schemas.microsoft.com/office/drawing/2014/main" val="2678007679"/>
                    </a:ext>
                  </a:extLst>
                </a:gridCol>
                <a:gridCol w="138606">
                  <a:extLst>
                    <a:ext uri="{9D8B030D-6E8A-4147-A177-3AD203B41FA5}">
                      <a16:colId xmlns:a16="http://schemas.microsoft.com/office/drawing/2014/main" val="107720724"/>
                    </a:ext>
                  </a:extLst>
                </a:gridCol>
                <a:gridCol w="138606">
                  <a:extLst>
                    <a:ext uri="{9D8B030D-6E8A-4147-A177-3AD203B41FA5}">
                      <a16:colId xmlns:a16="http://schemas.microsoft.com/office/drawing/2014/main" val="4283792447"/>
                    </a:ext>
                  </a:extLst>
                </a:gridCol>
                <a:gridCol w="138606">
                  <a:extLst>
                    <a:ext uri="{9D8B030D-6E8A-4147-A177-3AD203B41FA5}">
                      <a16:colId xmlns:a16="http://schemas.microsoft.com/office/drawing/2014/main" val="1660629848"/>
                    </a:ext>
                  </a:extLst>
                </a:gridCol>
                <a:gridCol w="138606">
                  <a:extLst>
                    <a:ext uri="{9D8B030D-6E8A-4147-A177-3AD203B41FA5}">
                      <a16:colId xmlns:a16="http://schemas.microsoft.com/office/drawing/2014/main" val="1700568294"/>
                    </a:ext>
                  </a:extLst>
                </a:gridCol>
                <a:gridCol w="138606">
                  <a:extLst>
                    <a:ext uri="{9D8B030D-6E8A-4147-A177-3AD203B41FA5}">
                      <a16:colId xmlns:a16="http://schemas.microsoft.com/office/drawing/2014/main" val="170070"/>
                    </a:ext>
                  </a:extLst>
                </a:gridCol>
                <a:gridCol w="138606">
                  <a:extLst>
                    <a:ext uri="{9D8B030D-6E8A-4147-A177-3AD203B41FA5}">
                      <a16:colId xmlns:a16="http://schemas.microsoft.com/office/drawing/2014/main" val="1205648525"/>
                    </a:ext>
                  </a:extLst>
                </a:gridCol>
                <a:gridCol w="138606">
                  <a:extLst>
                    <a:ext uri="{9D8B030D-6E8A-4147-A177-3AD203B41FA5}">
                      <a16:colId xmlns:a16="http://schemas.microsoft.com/office/drawing/2014/main" val="2682704746"/>
                    </a:ext>
                  </a:extLst>
                </a:gridCol>
                <a:gridCol w="138606">
                  <a:extLst>
                    <a:ext uri="{9D8B030D-6E8A-4147-A177-3AD203B41FA5}">
                      <a16:colId xmlns:a16="http://schemas.microsoft.com/office/drawing/2014/main" val="2160594466"/>
                    </a:ext>
                  </a:extLst>
                </a:gridCol>
                <a:gridCol w="138606">
                  <a:extLst>
                    <a:ext uri="{9D8B030D-6E8A-4147-A177-3AD203B41FA5}">
                      <a16:colId xmlns:a16="http://schemas.microsoft.com/office/drawing/2014/main" val="69964032"/>
                    </a:ext>
                  </a:extLst>
                </a:gridCol>
                <a:gridCol w="138606">
                  <a:extLst>
                    <a:ext uri="{9D8B030D-6E8A-4147-A177-3AD203B41FA5}">
                      <a16:colId xmlns:a16="http://schemas.microsoft.com/office/drawing/2014/main" val="2314330441"/>
                    </a:ext>
                  </a:extLst>
                </a:gridCol>
                <a:gridCol w="138606">
                  <a:extLst>
                    <a:ext uri="{9D8B030D-6E8A-4147-A177-3AD203B41FA5}">
                      <a16:colId xmlns:a16="http://schemas.microsoft.com/office/drawing/2014/main" val="1538456010"/>
                    </a:ext>
                  </a:extLst>
                </a:gridCol>
                <a:gridCol w="138606">
                  <a:extLst>
                    <a:ext uri="{9D8B030D-6E8A-4147-A177-3AD203B41FA5}">
                      <a16:colId xmlns:a16="http://schemas.microsoft.com/office/drawing/2014/main" val="1022736195"/>
                    </a:ext>
                  </a:extLst>
                </a:gridCol>
                <a:gridCol w="138606">
                  <a:extLst>
                    <a:ext uri="{9D8B030D-6E8A-4147-A177-3AD203B41FA5}">
                      <a16:colId xmlns:a16="http://schemas.microsoft.com/office/drawing/2014/main" val="3128595933"/>
                    </a:ext>
                  </a:extLst>
                </a:gridCol>
                <a:gridCol w="138606">
                  <a:extLst>
                    <a:ext uri="{9D8B030D-6E8A-4147-A177-3AD203B41FA5}">
                      <a16:colId xmlns:a16="http://schemas.microsoft.com/office/drawing/2014/main" val="1051244781"/>
                    </a:ext>
                  </a:extLst>
                </a:gridCol>
                <a:gridCol w="138606">
                  <a:extLst>
                    <a:ext uri="{9D8B030D-6E8A-4147-A177-3AD203B41FA5}">
                      <a16:colId xmlns:a16="http://schemas.microsoft.com/office/drawing/2014/main" val="4280151165"/>
                    </a:ext>
                  </a:extLst>
                </a:gridCol>
                <a:gridCol w="138606">
                  <a:extLst>
                    <a:ext uri="{9D8B030D-6E8A-4147-A177-3AD203B41FA5}">
                      <a16:colId xmlns:a16="http://schemas.microsoft.com/office/drawing/2014/main" val="4280900634"/>
                    </a:ext>
                  </a:extLst>
                </a:gridCol>
                <a:gridCol w="138606">
                  <a:extLst>
                    <a:ext uri="{9D8B030D-6E8A-4147-A177-3AD203B41FA5}">
                      <a16:colId xmlns:a16="http://schemas.microsoft.com/office/drawing/2014/main" val="771584299"/>
                    </a:ext>
                  </a:extLst>
                </a:gridCol>
                <a:gridCol w="138606">
                  <a:extLst>
                    <a:ext uri="{9D8B030D-6E8A-4147-A177-3AD203B41FA5}">
                      <a16:colId xmlns:a16="http://schemas.microsoft.com/office/drawing/2014/main" val="3458273988"/>
                    </a:ext>
                  </a:extLst>
                </a:gridCol>
                <a:gridCol w="138606">
                  <a:extLst>
                    <a:ext uri="{9D8B030D-6E8A-4147-A177-3AD203B41FA5}">
                      <a16:colId xmlns:a16="http://schemas.microsoft.com/office/drawing/2014/main" val="411445929"/>
                    </a:ext>
                  </a:extLst>
                </a:gridCol>
                <a:gridCol w="138606">
                  <a:extLst>
                    <a:ext uri="{9D8B030D-6E8A-4147-A177-3AD203B41FA5}">
                      <a16:colId xmlns:a16="http://schemas.microsoft.com/office/drawing/2014/main" val="2160386603"/>
                    </a:ext>
                  </a:extLst>
                </a:gridCol>
                <a:gridCol w="138606">
                  <a:extLst>
                    <a:ext uri="{9D8B030D-6E8A-4147-A177-3AD203B41FA5}">
                      <a16:colId xmlns:a16="http://schemas.microsoft.com/office/drawing/2014/main" val="3261992086"/>
                    </a:ext>
                  </a:extLst>
                </a:gridCol>
                <a:gridCol w="138606">
                  <a:extLst>
                    <a:ext uri="{9D8B030D-6E8A-4147-A177-3AD203B41FA5}">
                      <a16:colId xmlns:a16="http://schemas.microsoft.com/office/drawing/2014/main" val="977801483"/>
                    </a:ext>
                  </a:extLst>
                </a:gridCol>
                <a:gridCol w="138606">
                  <a:extLst>
                    <a:ext uri="{9D8B030D-6E8A-4147-A177-3AD203B41FA5}">
                      <a16:colId xmlns:a16="http://schemas.microsoft.com/office/drawing/2014/main" val="1619325584"/>
                    </a:ext>
                  </a:extLst>
                </a:gridCol>
                <a:gridCol w="138606">
                  <a:extLst>
                    <a:ext uri="{9D8B030D-6E8A-4147-A177-3AD203B41FA5}">
                      <a16:colId xmlns:a16="http://schemas.microsoft.com/office/drawing/2014/main" val="1215425866"/>
                    </a:ext>
                  </a:extLst>
                </a:gridCol>
                <a:gridCol w="138606">
                  <a:extLst>
                    <a:ext uri="{9D8B030D-6E8A-4147-A177-3AD203B41FA5}">
                      <a16:colId xmlns:a16="http://schemas.microsoft.com/office/drawing/2014/main" val="1042369026"/>
                    </a:ext>
                  </a:extLst>
                </a:gridCol>
                <a:gridCol w="138606">
                  <a:extLst>
                    <a:ext uri="{9D8B030D-6E8A-4147-A177-3AD203B41FA5}">
                      <a16:colId xmlns:a16="http://schemas.microsoft.com/office/drawing/2014/main" val="3029111654"/>
                    </a:ext>
                  </a:extLst>
                </a:gridCol>
                <a:gridCol w="138606">
                  <a:extLst>
                    <a:ext uri="{9D8B030D-6E8A-4147-A177-3AD203B41FA5}">
                      <a16:colId xmlns:a16="http://schemas.microsoft.com/office/drawing/2014/main" val="2895668676"/>
                    </a:ext>
                  </a:extLst>
                </a:gridCol>
                <a:gridCol w="138606">
                  <a:extLst>
                    <a:ext uri="{9D8B030D-6E8A-4147-A177-3AD203B41FA5}">
                      <a16:colId xmlns:a16="http://schemas.microsoft.com/office/drawing/2014/main" val="3598526350"/>
                    </a:ext>
                  </a:extLst>
                </a:gridCol>
                <a:gridCol w="138606">
                  <a:extLst>
                    <a:ext uri="{9D8B030D-6E8A-4147-A177-3AD203B41FA5}">
                      <a16:colId xmlns:a16="http://schemas.microsoft.com/office/drawing/2014/main" val="757238845"/>
                    </a:ext>
                  </a:extLst>
                </a:gridCol>
                <a:gridCol w="138606">
                  <a:extLst>
                    <a:ext uri="{9D8B030D-6E8A-4147-A177-3AD203B41FA5}">
                      <a16:colId xmlns:a16="http://schemas.microsoft.com/office/drawing/2014/main" val="267971292"/>
                    </a:ext>
                  </a:extLst>
                </a:gridCol>
                <a:gridCol w="138606">
                  <a:extLst>
                    <a:ext uri="{9D8B030D-6E8A-4147-A177-3AD203B41FA5}">
                      <a16:colId xmlns:a16="http://schemas.microsoft.com/office/drawing/2014/main" val="4036571124"/>
                    </a:ext>
                  </a:extLst>
                </a:gridCol>
                <a:gridCol w="138606">
                  <a:extLst>
                    <a:ext uri="{9D8B030D-6E8A-4147-A177-3AD203B41FA5}">
                      <a16:colId xmlns:a16="http://schemas.microsoft.com/office/drawing/2014/main" val="1138050069"/>
                    </a:ext>
                  </a:extLst>
                </a:gridCol>
                <a:gridCol w="138606">
                  <a:extLst>
                    <a:ext uri="{9D8B030D-6E8A-4147-A177-3AD203B41FA5}">
                      <a16:colId xmlns:a16="http://schemas.microsoft.com/office/drawing/2014/main" val="2144108666"/>
                    </a:ext>
                  </a:extLst>
                </a:gridCol>
                <a:gridCol w="138606">
                  <a:extLst>
                    <a:ext uri="{9D8B030D-6E8A-4147-A177-3AD203B41FA5}">
                      <a16:colId xmlns:a16="http://schemas.microsoft.com/office/drawing/2014/main" val="1848330369"/>
                    </a:ext>
                  </a:extLst>
                </a:gridCol>
                <a:gridCol w="138606">
                  <a:extLst>
                    <a:ext uri="{9D8B030D-6E8A-4147-A177-3AD203B41FA5}">
                      <a16:colId xmlns:a16="http://schemas.microsoft.com/office/drawing/2014/main" val="1476186315"/>
                    </a:ext>
                  </a:extLst>
                </a:gridCol>
                <a:gridCol w="138606">
                  <a:extLst>
                    <a:ext uri="{9D8B030D-6E8A-4147-A177-3AD203B41FA5}">
                      <a16:colId xmlns:a16="http://schemas.microsoft.com/office/drawing/2014/main" val="2832573073"/>
                    </a:ext>
                  </a:extLst>
                </a:gridCol>
                <a:gridCol w="138606">
                  <a:extLst>
                    <a:ext uri="{9D8B030D-6E8A-4147-A177-3AD203B41FA5}">
                      <a16:colId xmlns:a16="http://schemas.microsoft.com/office/drawing/2014/main" val="860425841"/>
                    </a:ext>
                  </a:extLst>
                </a:gridCol>
                <a:gridCol w="138606">
                  <a:extLst>
                    <a:ext uri="{9D8B030D-6E8A-4147-A177-3AD203B41FA5}">
                      <a16:colId xmlns:a16="http://schemas.microsoft.com/office/drawing/2014/main" val="836068641"/>
                    </a:ext>
                  </a:extLst>
                </a:gridCol>
                <a:gridCol w="138606">
                  <a:extLst>
                    <a:ext uri="{9D8B030D-6E8A-4147-A177-3AD203B41FA5}">
                      <a16:colId xmlns:a16="http://schemas.microsoft.com/office/drawing/2014/main" val="1308435253"/>
                    </a:ext>
                  </a:extLst>
                </a:gridCol>
                <a:gridCol w="138606">
                  <a:extLst>
                    <a:ext uri="{9D8B030D-6E8A-4147-A177-3AD203B41FA5}">
                      <a16:colId xmlns:a16="http://schemas.microsoft.com/office/drawing/2014/main" val="607974218"/>
                    </a:ext>
                  </a:extLst>
                </a:gridCol>
                <a:gridCol w="138606">
                  <a:extLst>
                    <a:ext uri="{9D8B030D-6E8A-4147-A177-3AD203B41FA5}">
                      <a16:colId xmlns:a16="http://schemas.microsoft.com/office/drawing/2014/main" val="2782841371"/>
                    </a:ext>
                  </a:extLst>
                </a:gridCol>
                <a:gridCol w="153197">
                  <a:extLst>
                    <a:ext uri="{9D8B030D-6E8A-4147-A177-3AD203B41FA5}">
                      <a16:colId xmlns:a16="http://schemas.microsoft.com/office/drawing/2014/main" val="1177647188"/>
                    </a:ext>
                  </a:extLst>
                </a:gridCol>
                <a:gridCol w="160491">
                  <a:extLst>
                    <a:ext uri="{9D8B030D-6E8A-4147-A177-3AD203B41FA5}">
                      <a16:colId xmlns:a16="http://schemas.microsoft.com/office/drawing/2014/main" val="636736399"/>
                    </a:ext>
                  </a:extLst>
                </a:gridCol>
              </a:tblGrid>
              <a:tr h="227433">
                <a:tc>
                  <a:txBody>
                    <a:bodyPr/>
                    <a:lstStyle/>
                    <a:p>
                      <a:pPr algn="ctr" fontAlgn="b"/>
                      <a:r>
                        <a:rPr lang="es-PE" sz="800" b="1" i="0" u="none" strike="noStrike" dirty="0">
                          <a:solidFill>
                            <a:srgbClr val="000000"/>
                          </a:solidFill>
                          <a:effectLst/>
                          <a:latin typeface="Calibri" panose="020F0502020204030204" pitchFamily="34" charset="0"/>
                        </a:rPr>
                        <a:t>Mayor a 1 año</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0">
                  <a:txBody>
                    <a:bodyPr/>
                    <a:lstStyle/>
                    <a:p>
                      <a:pPr algn="ctr" fontAlgn="b"/>
                      <a:r>
                        <a:rPr lang="es-PE" sz="800" b="0" i="0" u="none" strike="noStrike">
                          <a:solidFill>
                            <a:srgbClr val="000000"/>
                          </a:solidFill>
                          <a:effectLst/>
                          <a:latin typeface="Calibri" panose="020F0502020204030204" pitchFamily="34" charset="0"/>
                        </a:rPr>
                        <a:t>Jun-24</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31">
                  <a:txBody>
                    <a:bodyPr/>
                    <a:lstStyle/>
                    <a:p>
                      <a:pPr algn="ctr" fontAlgn="b"/>
                      <a:r>
                        <a:rPr lang="es-PE" sz="800" b="0" i="0" u="none" strike="noStrike">
                          <a:solidFill>
                            <a:srgbClr val="000000"/>
                          </a:solidFill>
                          <a:effectLst/>
                          <a:latin typeface="Calibri" panose="020F0502020204030204" pitchFamily="34" charset="0"/>
                        </a:rPr>
                        <a:t>Jul-24</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14">
                  <a:txBody>
                    <a:bodyPr/>
                    <a:lstStyle/>
                    <a:p>
                      <a:pPr algn="ctr" fontAlgn="b"/>
                      <a:r>
                        <a:rPr lang="es-PE" sz="800" b="0" i="0" u="none" strike="noStrike">
                          <a:solidFill>
                            <a:srgbClr val="000000"/>
                          </a:solidFill>
                          <a:effectLst/>
                          <a:latin typeface="Calibri" panose="020F0502020204030204" pitchFamily="34" charset="0"/>
                        </a:rPr>
                        <a:t>Ago-24</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3974015732"/>
                  </a:ext>
                </a:extLst>
              </a:tr>
              <a:tr h="184114">
                <a:tc>
                  <a:txBody>
                    <a:bodyPr/>
                    <a:lstStyle/>
                    <a:p>
                      <a:pPr algn="ctr" fontAlgn="b"/>
                      <a:r>
                        <a:rPr lang="es-PE" sz="600" b="1" i="0" u="none" strike="noStrike">
                          <a:solidFill>
                            <a:srgbClr val="000000"/>
                          </a:solidFill>
                          <a:effectLst/>
                          <a:latin typeface="Calibri" panose="020F0502020204030204" pitchFamily="34" charset="0"/>
                        </a:rPr>
                        <a:t>Actividad</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30</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30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31</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s-PE" sz="600" b="0" i="0" u="none" strike="noStrike">
                          <a:solidFill>
                            <a:srgbClr val="000000"/>
                          </a:solidFill>
                          <a:effectLst/>
                          <a:latin typeface="Calibri" panose="020F0502020204030204" pitchFamily="34" charset="0"/>
                        </a:rPr>
                        <a:t>12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s-PE" sz="600" b="0" i="0" u="none" strike="noStrike">
                          <a:solidFill>
                            <a:srgbClr val="000000"/>
                          </a:solidFill>
                          <a:effectLst/>
                          <a:latin typeface="Calibri" panose="020F0502020204030204" pitchFamily="34" charset="0"/>
                        </a:rPr>
                        <a:t>13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14</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6699361"/>
                  </a:ext>
                </a:extLst>
              </a:tr>
              <a:tr h="216604">
                <a:tc>
                  <a:txBody>
                    <a:bodyPr/>
                    <a:lstStyle/>
                    <a:p>
                      <a:pPr algn="l" fontAlgn="b"/>
                      <a:r>
                        <a:rPr lang="pt-BR" sz="600" b="0" i="0" u="none" strike="noStrike">
                          <a:solidFill>
                            <a:srgbClr val="000000"/>
                          </a:solidFill>
                          <a:effectLst/>
                          <a:latin typeface="Calibri" panose="020F0502020204030204" pitchFamily="34" charset="0"/>
                        </a:rPr>
                        <a:t>Designa R e I/S</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050751"/>
                  </a:ext>
                </a:extLst>
              </a:tr>
              <a:tr h="216604">
                <a:tc>
                  <a:txBody>
                    <a:bodyPr/>
                    <a:lstStyle/>
                    <a:p>
                      <a:pPr algn="l" fontAlgn="b"/>
                      <a:r>
                        <a:rPr lang="es-PE" sz="600" b="0" i="0" u="none" strike="noStrike">
                          <a:solidFill>
                            <a:srgbClr val="000000"/>
                          </a:solidFill>
                          <a:effectLst/>
                          <a:latin typeface="Calibri" panose="020F0502020204030204" pitchFamily="34" charset="0"/>
                        </a:rPr>
                        <a:t>Residente emite informe</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3909749"/>
                  </a:ext>
                </a:extLst>
              </a:tr>
              <a:tr h="216604">
                <a:tc>
                  <a:txBody>
                    <a:bodyPr/>
                    <a:lstStyle/>
                    <a:p>
                      <a:pPr algn="l" fontAlgn="b"/>
                      <a:r>
                        <a:rPr lang="es-PE" sz="600" b="0" i="0" u="none" strike="noStrike">
                          <a:solidFill>
                            <a:srgbClr val="000000"/>
                          </a:solidFill>
                          <a:effectLst/>
                          <a:latin typeface="Calibri" panose="020F0502020204030204" pitchFamily="34" charset="0"/>
                        </a:rPr>
                        <a:t>Supervisor emite pronunc</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528895"/>
                  </a:ext>
                </a:extLst>
              </a:tr>
              <a:tr h="216604">
                <a:tc>
                  <a:txBody>
                    <a:bodyPr/>
                    <a:lstStyle/>
                    <a:p>
                      <a:pPr algn="l" fontAlgn="b"/>
                      <a:r>
                        <a:rPr lang="es-PE" sz="600" b="0" i="0" u="none" strike="noStrike">
                          <a:solidFill>
                            <a:srgbClr val="000000"/>
                          </a:solidFill>
                          <a:effectLst/>
                          <a:latin typeface="Calibri" panose="020F0502020204030204" pitchFamily="34" charset="0"/>
                        </a:rPr>
                        <a:t>Plan de Adquisiciones</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8093212"/>
                  </a:ext>
                </a:extLst>
              </a:tr>
              <a:tr h="216604">
                <a:tc>
                  <a:txBody>
                    <a:bodyPr/>
                    <a:lstStyle/>
                    <a:p>
                      <a:pPr algn="l" fontAlgn="b"/>
                      <a:r>
                        <a:rPr lang="es-PE" sz="600" b="0" i="0" u="none" strike="noStrike">
                          <a:solidFill>
                            <a:srgbClr val="000000"/>
                          </a:solidFill>
                          <a:effectLst/>
                          <a:latin typeface="Calibri" panose="020F0502020204030204" pitchFamily="34" charset="0"/>
                        </a:rPr>
                        <a:t>Supervisor valida</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FF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PE" sz="800" b="0" i="0" u="none" strike="noStrike">
                          <a:solidFill>
                            <a:srgbClr val="FF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PE" sz="800" b="0" i="0" u="none" strike="noStrike">
                        <a:solidFill>
                          <a:srgbClr val="000000"/>
                        </a:solidFill>
                        <a:effectLst/>
                        <a:latin typeface="Calibri" panose="020F0502020204030204" pitchFamily="34" charset="0"/>
                      </a:endParaRPr>
                    </a:p>
                  </a:txBody>
                  <a:tcPr marL="6706" marR="6706" marT="67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PE" sz="800" b="0" i="0" u="none" strike="noStrike">
                        <a:solidFill>
                          <a:srgbClr val="000000"/>
                        </a:solidFill>
                        <a:effectLst/>
                        <a:latin typeface="Calibri" panose="020F0502020204030204" pitchFamily="34" charset="0"/>
                      </a:endParaRPr>
                    </a:p>
                  </a:txBody>
                  <a:tcPr marL="6706" marR="6706" marT="67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14814"/>
                  </a:ext>
                </a:extLst>
              </a:tr>
              <a:tr h="216604">
                <a:tc>
                  <a:txBody>
                    <a:bodyPr/>
                    <a:lstStyle/>
                    <a:p>
                      <a:pPr algn="l" fontAlgn="b"/>
                      <a:r>
                        <a:rPr lang="es-ES" sz="600" b="0" i="0" u="none" strike="noStrike">
                          <a:solidFill>
                            <a:srgbClr val="000000"/>
                          </a:solidFill>
                          <a:effectLst/>
                          <a:latin typeface="Calibri" panose="020F0502020204030204" pitchFamily="34" charset="0"/>
                        </a:rPr>
                        <a:t>remite OAD , OEC y RHH</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PE" sz="800" b="0" i="0" u="none" strike="noStrike">
                        <a:solidFill>
                          <a:srgbClr val="000000"/>
                        </a:solidFill>
                        <a:effectLst/>
                        <a:latin typeface="Calibri" panose="020F0502020204030204" pitchFamily="34" charset="0"/>
                      </a:endParaRP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endParaRPr lang="es-PE" sz="800" b="0" i="0" u="none" strike="noStrike">
                        <a:solidFill>
                          <a:srgbClr val="000000"/>
                        </a:solidFill>
                        <a:effectLst/>
                        <a:latin typeface="Calibri" panose="020F0502020204030204" pitchFamily="34" charset="0"/>
                      </a:endParaRP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PE" sz="800" b="0" i="0" u="none" strike="noStrike">
                        <a:solidFill>
                          <a:srgbClr val="000000"/>
                        </a:solidFill>
                        <a:effectLst/>
                        <a:latin typeface="Calibri" panose="020F0502020204030204" pitchFamily="34" charset="0"/>
                      </a:endParaRP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782907"/>
                  </a:ext>
                </a:extLst>
              </a:tr>
              <a:tr h="216604">
                <a:tc>
                  <a:txBody>
                    <a:bodyPr/>
                    <a:lstStyle/>
                    <a:p>
                      <a:pPr algn="l" fontAlgn="b"/>
                      <a:r>
                        <a:rPr lang="es-PE" sz="600" b="0" i="0" u="none" strike="noStrike">
                          <a:solidFill>
                            <a:srgbClr val="000000"/>
                          </a:solidFill>
                          <a:effectLst/>
                          <a:latin typeface="Calibri" panose="020F0502020204030204" pitchFamily="34" charset="0"/>
                        </a:rPr>
                        <a:t>Contrato menor 8UIT</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endParaRPr lang="es-PE" sz="800" b="0" i="0" u="none" strike="noStrike">
                        <a:solidFill>
                          <a:srgbClr val="000000"/>
                        </a:solidFill>
                        <a:effectLst/>
                        <a:latin typeface="Calibri" panose="020F0502020204030204" pitchFamily="34" charset="0"/>
                      </a:endParaRP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61967"/>
                  </a:ext>
                </a:extLst>
              </a:tr>
              <a:tr h="227433">
                <a:tc>
                  <a:txBody>
                    <a:bodyPr/>
                    <a:lstStyle/>
                    <a:p>
                      <a:pPr algn="l" fontAlgn="b"/>
                      <a:r>
                        <a:rPr lang="es-PE" sz="600" b="0" i="0" u="none" strike="noStrike">
                          <a:solidFill>
                            <a:srgbClr val="000000"/>
                          </a:solidFill>
                          <a:effectLst/>
                          <a:latin typeface="Calibri" panose="020F0502020204030204" pitchFamily="34" charset="0"/>
                        </a:rPr>
                        <a:t>Inicio de Obra</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dirty="0">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06549351"/>
                  </a:ext>
                </a:extLst>
              </a:tr>
            </a:tbl>
          </a:graphicData>
        </a:graphic>
      </p:graphicFrame>
      <p:sp>
        <p:nvSpPr>
          <p:cNvPr id="4" name="CuadroTexto 3">
            <a:extLst>
              <a:ext uri="{FF2B5EF4-FFF2-40B4-BE49-F238E27FC236}">
                <a16:creationId xmlns:a16="http://schemas.microsoft.com/office/drawing/2014/main" id="{2DC9BA34-B622-4AD8-907E-D91B81564ADC}"/>
              </a:ext>
            </a:extLst>
          </p:cNvPr>
          <p:cNvSpPr txBox="1"/>
          <p:nvPr/>
        </p:nvSpPr>
        <p:spPr>
          <a:xfrm>
            <a:off x="291566" y="1239513"/>
            <a:ext cx="4200939" cy="369332"/>
          </a:xfrm>
          <a:prstGeom prst="rect">
            <a:avLst/>
          </a:prstGeom>
          <a:noFill/>
        </p:spPr>
        <p:txBody>
          <a:bodyPr wrap="square" rtlCol="0">
            <a:spAutoFit/>
          </a:bodyPr>
          <a:lstStyle/>
          <a:p>
            <a:r>
              <a:rPr lang="es-PE" b="1" dirty="0"/>
              <a:t>FASE 2: ACTUACIONES PREPARATORIAS </a:t>
            </a:r>
          </a:p>
        </p:txBody>
      </p:sp>
      <p:sp>
        <p:nvSpPr>
          <p:cNvPr id="6" name="CuadroTexto 5">
            <a:extLst>
              <a:ext uri="{FF2B5EF4-FFF2-40B4-BE49-F238E27FC236}">
                <a16:creationId xmlns:a16="http://schemas.microsoft.com/office/drawing/2014/main" id="{EB24C0C7-A4C0-4778-9131-3351611E877B}"/>
              </a:ext>
            </a:extLst>
          </p:cNvPr>
          <p:cNvSpPr txBox="1"/>
          <p:nvPr/>
        </p:nvSpPr>
        <p:spPr>
          <a:xfrm>
            <a:off x="291566" y="4150584"/>
            <a:ext cx="6096000" cy="369332"/>
          </a:xfrm>
          <a:prstGeom prst="rect">
            <a:avLst/>
          </a:prstGeom>
          <a:noFill/>
        </p:spPr>
        <p:txBody>
          <a:bodyPr wrap="square">
            <a:spAutoFit/>
          </a:bodyPr>
          <a:lstStyle/>
          <a:p>
            <a:r>
              <a:rPr lang="es-PE" b="1" dirty="0"/>
              <a:t>FASE 4: CULMINACIÓN Y LIQUIDACIÓN</a:t>
            </a:r>
          </a:p>
        </p:txBody>
      </p:sp>
      <p:graphicFrame>
        <p:nvGraphicFramePr>
          <p:cNvPr id="7" name="Tabla 6">
            <a:extLst>
              <a:ext uri="{FF2B5EF4-FFF2-40B4-BE49-F238E27FC236}">
                <a16:creationId xmlns:a16="http://schemas.microsoft.com/office/drawing/2014/main" id="{4FC6E0A8-D44C-4E2C-918B-CDCA299B36D6}"/>
              </a:ext>
            </a:extLst>
          </p:cNvPr>
          <p:cNvGraphicFramePr>
            <a:graphicFrameLocks noGrp="1"/>
          </p:cNvGraphicFramePr>
          <p:nvPr/>
        </p:nvGraphicFramePr>
        <p:xfrm>
          <a:off x="291566" y="4519915"/>
          <a:ext cx="11608863" cy="2338082"/>
        </p:xfrm>
        <a:graphic>
          <a:graphicData uri="http://schemas.openxmlformats.org/drawingml/2006/table">
            <a:tbl>
              <a:tblPr/>
              <a:tblGrid>
                <a:gridCol w="1176938">
                  <a:extLst>
                    <a:ext uri="{9D8B030D-6E8A-4147-A177-3AD203B41FA5}">
                      <a16:colId xmlns:a16="http://schemas.microsoft.com/office/drawing/2014/main" val="3192697012"/>
                    </a:ext>
                  </a:extLst>
                </a:gridCol>
                <a:gridCol w="138606">
                  <a:extLst>
                    <a:ext uri="{9D8B030D-6E8A-4147-A177-3AD203B41FA5}">
                      <a16:colId xmlns:a16="http://schemas.microsoft.com/office/drawing/2014/main" val="2684796426"/>
                    </a:ext>
                  </a:extLst>
                </a:gridCol>
                <a:gridCol w="138606">
                  <a:extLst>
                    <a:ext uri="{9D8B030D-6E8A-4147-A177-3AD203B41FA5}">
                      <a16:colId xmlns:a16="http://schemas.microsoft.com/office/drawing/2014/main" val="542548200"/>
                    </a:ext>
                  </a:extLst>
                </a:gridCol>
                <a:gridCol w="155823">
                  <a:extLst>
                    <a:ext uri="{9D8B030D-6E8A-4147-A177-3AD203B41FA5}">
                      <a16:colId xmlns:a16="http://schemas.microsoft.com/office/drawing/2014/main" val="6036458"/>
                    </a:ext>
                  </a:extLst>
                </a:gridCol>
                <a:gridCol w="121389">
                  <a:extLst>
                    <a:ext uri="{9D8B030D-6E8A-4147-A177-3AD203B41FA5}">
                      <a16:colId xmlns:a16="http://schemas.microsoft.com/office/drawing/2014/main" val="1661183990"/>
                    </a:ext>
                  </a:extLst>
                </a:gridCol>
                <a:gridCol w="138606">
                  <a:extLst>
                    <a:ext uri="{9D8B030D-6E8A-4147-A177-3AD203B41FA5}">
                      <a16:colId xmlns:a16="http://schemas.microsoft.com/office/drawing/2014/main" val="3115022691"/>
                    </a:ext>
                  </a:extLst>
                </a:gridCol>
                <a:gridCol w="138606">
                  <a:extLst>
                    <a:ext uri="{9D8B030D-6E8A-4147-A177-3AD203B41FA5}">
                      <a16:colId xmlns:a16="http://schemas.microsoft.com/office/drawing/2014/main" val="2572524440"/>
                    </a:ext>
                  </a:extLst>
                </a:gridCol>
                <a:gridCol w="138606">
                  <a:extLst>
                    <a:ext uri="{9D8B030D-6E8A-4147-A177-3AD203B41FA5}">
                      <a16:colId xmlns:a16="http://schemas.microsoft.com/office/drawing/2014/main" val="1176391693"/>
                    </a:ext>
                  </a:extLst>
                </a:gridCol>
                <a:gridCol w="138606">
                  <a:extLst>
                    <a:ext uri="{9D8B030D-6E8A-4147-A177-3AD203B41FA5}">
                      <a16:colId xmlns:a16="http://schemas.microsoft.com/office/drawing/2014/main" val="2224714111"/>
                    </a:ext>
                  </a:extLst>
                </a:gridCol>
                <a:gridCol w="138606">
                  <a:extLst>
                    <a:ext uri="{9D8B030D-6E8A-4147-A177-3AD203B41FA5}">
                      <a16:colId xmlns:a16="http://schemas.microsoft.com/office/drawing/2014/main" val="52004468"/>
                    </a:ext>
                  </a:extLst>
                </a:gridCol>
                <a:gridCol w="138606">
                  <a:extLst>
                    <a:ext uri="{9D8B030D-6E8A-4147-A177-3AD203B41FA5}">
                      <a16:colId xmlns:a16="http://schemas.microsoft.com/office/drawing/2014/main" val="3237243468"/>
                    </a:ext>
                  </a:extLst>
                </a:gridCol>
                <a:gridCol w="138606">
                  <a:extLst>
                    <a:ext uri="{9D8B030D-6E8A-4147-A177-3AD203B41FA5}">
                      <a16:colId xmlns:a16="http://schemas.microsoft.com/office/drawing/2014/main" val="2521940495"/>
                    </a:ext>
                  </a:extLst>
                </a:gridCol>
                <a:gridCol w="138606">
                  <a:extLst>
                    <a:ext uri="{9D8B030D-6E8A-4147-A177-3AD203B41FA5}">
                      <a16:colId xmlns:a16="http://schemas.microsoft.com/office/drawing/2014/main" val="2537195630"/>
                    </a:ext>
                  </a:extLst>
                </a:gridCol>
                <a:gridCol w="138606">
                  <a:extLst>
                    <a:ext uri="{9D8B030D-6E8A-4147-A177-3AD203B41FA5}">
                      <a16:colId xmlns:a16="http://schemas.microsoft.com/office/drawing/2014/main" val="434737296"/>
                    </a:ext>
                  </a:extLst>
                </a:gridCol>
                <a:gridCol w="138606">
                  <a:extLst>
                    <a:ext uri="{9D8B030D-6E8A-4147-A177-3AD203B41FA5}">
                      <a16:colId xmlns:a16="http://schemas.microsoft.com/office/drawing/2014/main" val="3141807911"/>
                    </a:ext>
                  </a:extLst>
                </a:gridCol>
                <a:gridCol w="138606">
                  <a:extLst>
                    <a:ext uri="{9D8B030D-6E8A-4147-A177-3AD203B41FA5}">
                      <a16:colId xmlns:a16="http://schemas.microsoft.com/office/drawing/2014/main" val="3326456498"/>
                    </a:ext>
                  </a:extLst>
                </a:gridCol>
                <a:gridCol w="138606">
                  <a:extLst>
                    <a:ext uri="{9D8B030D-6E8A-4147-A177-3AD203B41FA5}">
                      <a16:colId xmlns:a16="http://schemas.microsoft.com/office/drawing/2014/main" val="153852614"/>
                    </a:ext>
                  </a:extLst>
                </a:gridCol>
                <a:gridCol w="138606">
                  <a:extLst>
                    <a:ext uri="{9D8B030D-6E8A-4147-A177-3AD203B41FA5}">
                      <a16:colId xmlns:a16="http://schemas.microsoft.com/office/drawing/2014/main" val="578216540"/>
                    </a:ext>
                  </a:extLst>
                </a:gridCol>
                <a:gridCol w="138606">
                  <a:extLst>
                    <a:ext uri="{9D8B030D-6E8A-4147-A177-3AD203B41FA5}">
                      <a16:colId xmlns:a16="http://schemas.microsoft.com/office/drawing/2014/main" val="3954166347"/>
                    </a:ext>
                  </a:extLst>
                </a:gridCol>
                <a:gridCol w="138606">
                  <a:extLst>
                    <a:ext uri="{9D8B030D-6E8A-4147-A177-3AD203B41FA5}">
                      <a16:colId xmlns:a16="http://schemas.microsoft.com/office/drawing/2014/main" val="537945035"/>
                    </a:ext>
                  </a:extLst>
                </a:gridCol>
                <a:gridCol w="138606">
                  <a:extLst>
                    <a:ext uri="{9D8B030D-6E8A-4147-A177-3AD203B41FA5}">
                      <a16:colId xmlns:a16="http://schemas.microsoft.com/office/drawing/2014/main" val="2454635943"/>
                    </a:ext>
                  </a:extLst>
                </a:gridCol>
                <a:gridCol w="138606">
                  <a:extLst>
                    <a:ext uri="{9D8B030D-6E8A-4147-A177-3AD203B41FA5}">
                      <a16:colId xmlns:a16="http://schemas.microsoft.com/office/drawing/2014/main" val="3016140384"/>
                    </a:ext>
                  </a:extLst>
                </a:gridCol>
                <a:gridCol w="138606">
                  <a:extLst>
                    <a:ext uri="{9D8B030D-6E8A-4147-A177-3AD203B41FA5}">
                      <a16:colId xmlns:a16="http://schemas.microsoft.com/office/drawing/2014/main" val="2054702684"/>
                    </a:ext>
                  </a:extLst>
                </a:gridCol>
                <a:gridCol w="138606">
                  <a:extLst>
                    <a:ext uri="{9D8B030D-6E8A-4147-A177-3AD203B41FA5}">
                      <a16:colId xmlns:a16="http://schemas.microsoft.com/office/drawing/2014/main" val="62362168"/>
                    </a:ext>
                  </a:extLst>
                </a:gridCol>
                <a:gridCol w="138606">
                  <a:extLst>
                    <a:ext uri="{9D8B030D-6E8A-4147-A177-3AD203B41FA5}">
                      <a16:colId xmlns:a16="http://schemas.microsoft.com/office/drawing/2014/main" val="2840288494"/>
                    </a:ext>
                  </a:extLst>
                </a:gridCol>
                <a:gridCol w="138606">
                  <a:extLst>
                    <a:ext uri="{9D8B030D-6E8A-4147-A177-3AD203B41FA5}">
                      <a16:colId xmlns:a16="http://schemas.microsoft.com/office/drawing/2014/main" val="3356835421"/>
                    </a:ext>
                  </a:extLst>
                </a:gridCol>
                <a:gridCol w="138606">
                  <a:extLst>
                    <a:ext uri="{9D8B030D-6E8A-4147-A177-3AD203B41FA5}">
                      <a16:colId xmlns:a16="http://schemas.microsoft.com/office/drawing/2014/main" val="1817780912"/>
                    </a:ext>
                  </a:extLst>
                </a:gridCol>
                <a:gridCol w="138606">
                  <a:extLst>
                    <a:ext uri="{9D8B030D-6E8A-4147-A177-3AD203B41FA5}">
                      <a16:colId xmlns:a16="http://schemas.microsoft.com/office/drawing/2014/main" val="3975555656"/>
                    </a:ext>
                  </a:extLst>
                </a:gridCol>
                <a:gridCol w="138606">
                  <a:extLst>
                    <a:ext uri="{9D8B030D-6E8A-4147-A177-3AD203B41FA5}">
                      <a16:colId xmlns:a16="http://schemas.microsoft.com/office/drawing/2014/main" val="1144634029"/>
                    </a:ext>
                  </a:extLst>
                </a:gridCol>
                <a:gridCol w="138606">
                  <a:extLst>
                    <a:ext uri="{9D8B030D-6E8A-4147-A177-3AD203B41FA5}">
                      <a16:colId xmlns:a16="http://schemas.microsoft.com/office/drawing/2014/main" val="2020992442"/>
                    </a:ext>
                  </a:extLst>
                </a:gridCol>
                <a:gridCol w="138606">
                  <a:extLst>
                    <a:ext uri="{9D8B030D-6E8A-4147-A177-3AD203B41FA5}">
                      <a16:colId xmlns:a16="http://schemas.microsoft.com/office/drawing/2014/main" val="1260644058"/>
                    </a:ext>
                  </a:extLst>
                </a:gridCol>
                <a:gridCol w="138606">
                  <a:extLst>
                    <a:ext uri="{9D8B030D-6E8A-4147-A177-3AD203B41FA5}">
                      <a16:colId xmlns:a16="http://schemas.microsoft.com/office/drawing/2014/main" val="937158489"/>
                    </a:ext>
                  </a:extLst>
                </a:gridCol>
                <a:gridCol w="138606">
                  <a:extLst>
                    <a:ext uri="{9D8B030D-6E8A-4147-A177-3AD203B41FA5}">
                      <a16:colId xmlns:a16="http://schemas.microsoft.com/office/drawing/2014/main" val="1663256752"/>
                    </a:ext>
                  </a:extLst>
                </a:gridCol>
                <a:gridCol w="138606">
                  <a:extLst>
                    <a:ext uri="{9D8B030D-6E8A-4147-A177-3AD203B41FA5}">
                      <a16:colId xmlns:a16="http://schemas.microsoft.com/office/drawing/2014/main" val="980584216"/>
                    </a:ext>
                  </a:extLst>
                </a:gridCol>
                <a:gridCol w="138606">
                  <a:extLst>
                    <a:ext uri="{9D8B030D-6E8A-4147-A177-3AD203B41FA5}">
                      <a16:colId xmlns:a16="http://schemas.microsoft.com/office/drawing/2014/main" val="2423920767"/>
                    </a:ext>
                  </a:extLst>
                </a:gridCol>
                <a:gridCol w="138606">
                  <a:extLst>
                    <a:ext uri="{9D8B030D-6E8A-4147-A177-3AD203B41FA5}">
                      <a16:colId xmlns:a16="http://schemas.microsoft.com/office/drawing/2014/main" val="2301677448"/>
                    </a:ext>
                  </a:extLst>
                </a:gridCol>
                <a:gridCol w="138606">
                  <a:extLst>
                    <a:ext uri="{9D8B030D-6E8A-4147-A177-3AD203B41FA5}">
                      <a16:colId xmlns:a16="http://schemas.microsoft.com/office/drawing/2014/main" val="679060967"/>
                    </a:ext>
                  </a:extLst>
                </a:gridCol>
                <a:gridCol w="138606">
                  <a:extLst>
                    <a:ext uri="{9D8B030D-6E8A-4147-A177-3AD203B41FA5}">
                      <a16:colId xmlns:a16="http://schemas.microsoft.com/office/drawing/2014/main" val="177578513"/>
                    </a:ext>
                  </a:extLst>
                </a:gridCol>
                <a:gridCol w="138606">
                  <a:extLst>
                    <a:ext uri="{9D8B030D-6E8A-4147-A177-3AD203B41FA5}">
                      <a16:colId xmlns:a16="http://schemas.microsoft.com/office/drawing/2014/main" val="911050257"/>
                    </a:ext>
                  </a:extLst>
                </a:gridCol>
                <a:gridCol w="138606">
                  <a:extLst>
                    <a:ext uri="{9D8B030D-6E8A-4147-A177-3AD203B41FA5}">
                      <a16:colId xmlns:a16="http://schemas.microsoft.com/office/drawing/2014/main" val="3656181033"/>
                    </a:ext>
                  </a:extLst>
                </a:gridCol>
                <a:gridCol w="138606">
                  <a:extLst>
                    <a:ext uri="{9D8B030D-6E8A-4147-A177-3AD203B41FA5}">
                      <a16:colId xmlns:a16="http://schemas.microsoft.com/office/drawing/2014/main" val="1119267574"/>
                    </a:ext>
                  </a:extLst>
                </a:gridCol>
                <a:gridCol w="138606">
                  <a:extLst>
                    <a:ext uri="{9D8B030D-6E8A-4147-A177-3AD203B41FA5}">
                      <a16:colId xmlns:a16="http://schemas.microsoft.com/office/drawing/2014/main" val="691005403"/>
                    </a:ext>
                  </a:extLst>
                </a:gridCol>
                <a:gridCol w="138606">
                  <a:extLst>
                    <a:ext uri="{9D8B030D-6E8A-4147-A177-3AD203B41FA5}">
                      <a16:colId xmlns:a16="http://schemas.microsoft.com/office/drawing/2014/main" val="1120781951"/>
                    </a:ext>
                  </a:extLst>
                </a:gridCol>
                <a:gridCol w="138606">
                  <a:extLst>
                    <a:ext uri="{9D8B030D-6E8A-4147-A177-3AD203B41FA5}">
                      <a16:colId xmlns:a16="http://schemas.microsoft.com/office/drawing/2014/main" val="1715287895"/>
                    </a:ext>
                  </a:extLst>
                </a:gridCol>
                <a:gridCol w="138606">
                  <a:extLst>
                    <a:ext uri="{9D8B030D-6E8A-4147-A177-3AD203B41FA5}">
                      <a16:colId xmlns:a16="http://schemas.microsoft.com/office/drawing/2014/main" val="2013129243"/>
                    </a:ext>
                  </a:extLst>
                </a:gridCol>
                <a:gridCol w="138606">
                  <a:extLst>
                    <a:ext uri="{9D8B030D-6E8A-4147-A177-3AD203B41FA5}">
                      <a16:colId xmlns:a16="http://schemas.microsoft.com/office/drawing/2014/main" val="3741748873"/>
                    </a:ext>
                  </a:extLst>
                </a:gridCol>
                <a:gridCol w="138606">
                  <a:extLst>
                    <a:ext uri="{9D8B030D-6E8A-4147-A177-3AD203B41FA5}">
                      <a16:colId xmlns:a16="http://schemas.microsoft.com/office/drawing/2014/main" val="3438715624"/>
                    </a:ext>
                  </a:extLst>
                </a:gridCol>
                <a:gridCol w="138606">
                  <a:extLst>
                    <a:ext uri="{9D8B030D-6E8A-4147-A177-3AD203B41FA5}">
                      <a16:colId xmlns:a16="http://schemas.microsoft.com/office/drawing/2014/main" val="1905696461"/>
                    </a:ext>
                  </a:extLst>
                </a:gridCol>
                <a:gridCol w="138606">
                  <a:extLst>
                    <a:ext uri="{9D8B030D-6E8A-4147-A177-3AD203B41FA5}">
                      <a16:colId xmlns:a16="http://schemas.microsoft.com/office/drawing/2014/main" val="2179302111"/>
                    </a:ext>
                  </a:extLst>
                </a:gridCol>
                <a:gridCol w="138606">
                  <a:extLst>
                    <a:ext uri="{9D8B030D-6E8A-4147-A177-3AD203B41FA5}">
                      <a16:colId xmlns:a16="http://schemas.microsoft.com/office/drawing/2014/main" val="300788815"/>
                    </a:ext>
                  </a:extLst>
                </a:gridCol>
                <a:gridCol w="138606">
                  <a:extLst>
                    <a:ext uri="{9D8B030D-6E8A-4147-A177-3AD203B41FA5}">
                      <a16:colId xmlns:a16="http://schemas.microsoft.com/office/drawing/2014/main" val="1128011601"/>
                    </a:ext>
                  </a:extLst>
                </a:gridCol>
                <a:gridCol w="138606">
                  <a:extLst>
                    <a:ext uri="{9D8B030D-6E8A-4147-A177-3AD203B41FA5}">
                      <a16:colId xmlns:a16="http://schemas.microsoft.com/office/drawing/2014/main" val="2019730098"/>
                    </a:ext>
                  </a:extLst>
                </a:gridCol>
                <a:gridCol w="138606">
                  <a:extLst>
                    <a:ext uri="{9D8B030D-6E8A-4147-A177-3AD203B41FA5}">
                      <a16:colId xmlns:a16="http://schemas.microsoft.com/office/drawing/2014/main" val="1699302282"/>
                    </a:ext>
                  </a:extLst>
                </a:gridCol>
                <a:gridCol w="138606">
                  <a:extLst>
                    <a:ext uri="{9D8B030D-6E8A-4147-A177-3AD203B41FA5}">
                      <a16:colId xmlns:a16="http://schemas.microsoft.com/office/drawing/2014/main" val="2621138449"/>
                    </a:ext>
                  </a:extLst>
                </a:gridCol>
                <a:gridCol w="138606">
                  <a:extLst>
                    <a:ext uri="{9D8B030D-6E8A-4147-A177-3AD203B41FA5}">
                      <a16:colId xmlns:a16="http://schemas.microsoft.com/office/drawing/2014/main" val="2285333218"/>
                    </a:ext>
                  </a:extLst>
                </a:gridCol>
                <a:gridCol w="138606">
                  <a:extLst>
                    <a:ext uri="{9D8B030D-6E8A-4147-A177-3AD203B41FA5}">
                      <a16:colId xmlns:a16="http://schemas.microsoft.com/office/drawing/2014/main" val="2618411697"/>
                    </a:ext>
                  </a:extLst>
                </a:gridCol>
                <a:gridCol w="138606">
                  <a:extLst>
                    <a:ext uri="{9D8B030D-6E8A-4147-A177-3AD203B41FA5}">
                      <a16:colId xmlns:a16="http://schemas.microsoft.com/office/drawing/2014/main" val="2122095774"/>
                    </a:ext>
                  </a:extLst>
                </a:gridCol>
                <a:gridCol w="138606">
                  <a:extLst>
                    <a:ext uri="{9D8B030D-6E8A-4147-A177-3AD203B41FA5}">
                      <a16:colId xmlns:a16="http://schemas.microsoft.com/office/drawing/2014/main" val="3386130617"/>
                    </a:ext>
                  </a:extLst>
                </a:gridCol>
                <a:gridCol w="138606">
                  <a:extLst>
                    <a:ext uri="{9D8B030D-6E8A-4147-A177-3AD203B41FA5}">
                      <a16:colId xmlns:a16="http://schemas.microsoft.com/office/drawing/2014/main" val="3124703645"/>
                    </a:ext>
                  </a:extLst>
                </a:gridCol>
                <a:gridCol w="138606">
                  <a:extLst>
                    <a:ext uri="{9D8B030D-6E8A-4147-A177-3AD203B41FA5}">
                      <a16:colId xmlns:a16="http://schemas.microsoft.com/office/drawing/2014/main" val="522520380"/>
                    </a:ext>
                  </a:extLst>
                </a:gridCol>
                <a:gridCol w="138606">
                  <a:extLst>
                    <a:ext uri="{9D8B030D-6E8A-4147-A177-3AD203B41FA5}">
                      <a16:colId xmlns:a16="http://schemas.microsoft.com/office/drawing/2014/main" val="4120130895"/>
                    </a:ext>
                  </a:extLst>
                </a:gridCol>
                <a:gridCol w="138606">
                  <a:extLst>
                    <a:ext uri="{9D8B030D-6E8A-4147-A177-3AD203B41FA5}">
                      <a16:colId xmlns:a16="http://schemas.microsoft.com/office/drawing/2014/main" val="1903579776"/>
                    </a:ext>
                  </a:extLst>
                </a:gridCol>
                <a:gridCol w="138606">
                  <a:extLst>
                    <a:ext uri="{9D8B030D-6E8A-4147-A177-3AD203B41FA5}">
                      <a16:colId xmlns:a16="http://schemas.microsoft.com/office/drawing/2014/main" val="578442967"/>
                    </a:ext>
                  </a:extLst>
                </a:gridCol>
                <a:gridCol w="138606">
                  <a:extLst>
                    <a:ext uri="{9D8B030D-6E8A-4147-A177-3AD203B41FA5}">
                      <a16:colId xmlns:a16="http://schemas.microsoft.com/office/drawing/2014/main" val="767721215"/>
                    </a:ext>
                  </a:extLst>
                </a:gridCol>
                <a:gridCol w="138606">
                  <a:extLst>
                    <a:ext uri="{9D8B030D-6E8A-4147-A177-3AD203B41FA5}">
                      <a16:colId xmlns:a16="http://schemas.microsoft.com/office/drawing/2014/main" val="3974525524"/>
                    </a:ext>
                  </a:extLst>
                </a:gridCol>
                <a:gridCol w="138606">
                  <a:extLst>
                    <a:ext uri="{9D8B030D-6E8A-4147-A177-3AD203B41FA5}">
                      <a16:colId xmlns:a16="http://schemas.microsoft.com/office/drawing/2014/main" val="1555850612"/>
                    </a:ext>
                  </a:extLst>
                </a:gridCol>
                <a:gridCol w="138606">
                  <a:extLst>
                    <a:ext uri="{9D8B030D-6E8A-4147-A177-3AD203B41FA5}">
                      <a16:colId xmlns:a16="http://schemas.microsoft.com/office/drawing/2014/main" val="3513144679"/>
                    </a:ext>
                  </a:extLst>
                </a:gridCol>
                <a:gridCol w="138606">
                  <a:extLst>
                    <a:ext uri="{9D8B030D-6E8A-4147-A177-3AD203B41FA5}">
                      <a16:colId xmlns:a16="http://schemas.microsoft.com/office/drawing/2014/main" val="3601455285"/>
                    </a:ext>
                  </a:extLst>
                </a:gridCol>
                <a:gridCol w="138606">
                  <a:extLst>
                    <a:ext uri="{9D8B030D-6E8A-4147-A177-3AD203B41FA5}">
                      <a16:colId xmlns:a16="http://schemas.microsoft.com/office/drawing/2014/main" val="414707282"/>
                    </a:ext>
                  </a:extLst>
                </a:gridCol>
                <a:gridCol w="138606">
                  <a:extLst>
                    <a:ext uri="{9D8B030D-6E8A-4147-A177-3AD203B41FA5}">
                      <a16:colId xmlns:a16="http://schemas.microsoft.com/office/drawing/2014/main" val="340629822"/>
                    </a:ext>
                  </a:extLst>
                </a:gridCol>
                <a:gridCol w="138606">
                  <a:extLst>
                    <a:ext uri="{9D8B030D-6E8A-4147-A177-3AD203B41FA5}">
                      <a16:colId xmlns:a16="http://schemas.microsoft.com/office/drawing/2014/main" val="3078758956"/>
                    </a:ext>
                  </a:extLst>
                </a:gridCol>
                <a:gridCol w="138606">
                  <a:extLst>
                    <a:ext uri="{9D8B030D-6E8A-4147-A177-3AD203B41FA5}">
                      <a16:colId xmlns:a16="http://schemas.microsoft.com/office/drawing/2014/main" val="2556399008"/>
                    </a:ext>
                  </a:extLst>
                </a:gridCol>
                <a:gridCol w="138606">
                  <a:extLst>
                    <a:ext uri="{9D8B030D-6E8A-4147-A177-3AD203B41FA5}">
                      <a16:colId xmlns:a16="http://schemas.microsoft.com/office/drawing/2014/main" val="3372979944"/>
                    </a:ext>
                  </a:extLst>
                </a:gridCol>
                <a:gridCol w="138606">
                  <a:extLst>
                    <a:ext uri="{9D8B030D-6E8A-4147-A177-3AD203B41FA5}">
                      <a16:colId xmlns:a16="http://schemas.microsoft.com/office/drawing/2014/main" val="1946001735"/>
                    </a:ext>
                  </a:extLst>
                </a:gridCol>
                <a:gridCol w="153196">
                  <a:extLst>
                    <a:ext uri="{9D8B030D-6E8A-4147-A177-3AD203B41FA5}">
                      <a16:colId xmlns:a16="http://schemas.microsoft.com/office/drawing/2014/main" val="1356729381"/>
                    </a:ext>
                  </a:extLst>
                </a:gridCol>
                <a:gridCol w="160491">
                  <a:extLst>
                    <a:ext uri="{9D8B030D-6E8A-4147-A177-3AD203B41FA5}">
                      <a16:colId xmlns:a16="http://schemas.microsoft.com/office/drawing/2014/main" val="1832177863"/>
                    </a:ext>
                  </a:extLst>
                </a:gridCol>
              </a:tblGrid>
              <a:tr h="177380">
                <a:tc>
                  <a:txBody>
                    <a:bodyPr/>
                    <a:lstStyle/>
                    <a:p>
                      <a:pPr algn="ctr" fontAlgn="b"/>
                      <a:r>
                        <a:rPr lang="es-PE" sz="800" b="1" i="0" u="none" strike="noStrike">
                          <a:solidFill>
                            <a:srgbClr val="000000"/>
                          </a:solidFill>
                          <a:effectLst/>
                          <a:latin typeface="Calibri" panose="020F0502020204030204" pitchFamily="34" charset="0"/>
                        </a:rPr>
                        <a:t>Mayor a 1 año</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0">
                  <a:txBody>
                    <a:bodyPr/>
                    <a:lstStyle/>
                    <a:p>
                      <a:pPr algn="ctr" fontAlgn="b"/>
                      <a:r>
                        <a:rPr lang="es-PE" sz="800" b="0" i="0" u="none" strike="noStrike" dirty="0">
                          <a:solidFill>
                            <a:srgbClr val="000000"/>
                          </a:solidFill>
                          <a:effectLst/>
                          <a:latin typeface="Calibri" panose="020F0502020204030204" pitchFamily="34" charset="0"/>
                        </a:rPr>
                        <a:t>Set-25</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31">
                  <a:txBody>
                    <a:bodyPr/>
                    <a:lstStyle/>
                    <a:p>
                      <a:pPr algn="ctr" fontAlgn="b"/>
                      <a:r>
                        <a:rPr lang="es-PE" sz="800" b="0" i="0" u="none" strike="noStrike">
                          <a:solidFill>
                            <a:srgbClr val="000000"/>
                          </a:solidFill>
                          <a:effectLst/>
                          <a:latin typeface="Calibri" panose="020F0502020204030204" pitchFamily="34" charset="0"/>
                        </a:rPr>
                        <a:t>0ct- 2025</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14">
                  <a:txBody>
                    <a:bodyPr/>
                    <a:lstStyle/>
                    <a:p>
                      <a:pPr algn="ctr" fontAlgn="b"/>
                      <a:r>
                        <a:rPr lang="es-PE" sz="800" b="0" i="0" u="none" strike="noStrike">
                          <a:solidFill>
                            <a:srgbClr val="000000"/>
                          </a:solidFill>
                          <a:effectLst/>
                          <a:latin typeface="Calibri" panose="020F0502020204030204" pitchFamily="34" charset="0"/>
                        </a:rPr>
                        <a:t>Nov-25</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675834327"/>
                  </a:ext>
                </a:extLst>
              </a:tr>
              <a:tr h="249311">
                <a:tc>
                  <a:txBody>
                    <a:bodyPr/>
                    <a:lstStyle/>
                    <a:p>
                      <a:pPr algn="ctr" fontAlgn="b"/>
                      <a:r>
                        <a:rPr lang="es-PE" sz="600" b="1" i="0" u="none" strike="noStrike">
                          <a:solidFill>
                            <a:srgbClr val="000000"/>
                          </a:solidFill>
                          <a:effectLst/>
                          <a:latin typeface="Calibri" panose="020F0502020204030204" pitchFamily="34" charset="0"/>
                        </a:rPr>
                        <a:t>Actividad</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E" sz="600" b="0" i="0" u="none" strike="noStrike">
                          <a:solidFill>
                            <a:srgbClr val="000000"/>
                          </a:solidFill>
                          <a:effectLst/>
                          <a:latin typeface="Calibri" panose="020F0502020204030204" pitchFamily="34" charset="0"/>
                        </a:rPr>
                        <a:t>1</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30</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29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30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31</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4</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5</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6</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7</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8</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9</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es-PE" sz="600" b="0" i="0" u="none" strike="noStrike">
                          <a:solidFill>
                            <a:srgbClr val="000000"/>
                          </a:solidFill>
                          <a:effectLst/>
                          <a:latin typeface="Calibri" panose="020F0502020204030204" pitchFamily="34" charset="0"/>
                        </a:rPr>
                        <a:t>10</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11</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12</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13</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es-PE" sz="600" b="0" i="0" u="none" strike="noStrike">
                          <a:solidFill>
                            <a:srgbClr val="000000"/>
                          </a:solidFill>
                          <a:effectLst/>
                          <a:latin typeface="Calibri" panose="020F0502020204030204" pitchFamily="34" charset="0"/>
                        </a:rPr>
                        <a:t>14</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04889008"/>
                  </a:ext>
                </a:extLst>
              </a:tr>
              <a:tr h="237440">
                <a:tc>
                  <a:txBody>
                    <a:bodyPr/>
                    <a:lstStyle/>
                    <a:p>
                      <a:pPr algn="l" fontAlgn="b"/>
                      <a:r>
                        <a:rPr lang="es-PE" sz="800" b="0" i="0" u="none" strike="noStrike">
                          <a:solidFill>
                            <a:srgbClr val="000000"/>
                          </a:solidFill>
                          <a:effectLst/>
                          <a:latin typeface="Calibri" panose="020F0502020204030204" pitchFamily="34" charset="0"/>
                        </a:rPr>
                        <a:t>Residente culmina</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80173074"/>
                  </a:ext>
                </a:extLst>
              </a:tr>
              <a:tr h="237440">
                <a:tc>
                  <a:txBody>
                    <a:bodyPr/>
                    <a:lstStyle/>
                    <a:p>
                      <a:pPr algn="l" fontAlgn="b"/>
                      <a:r>
                        <a:rPr lang="es-PE" sz="800" b="0" i="0" u="none" strike="noStrike">
                          <a:solidFill>
                            <a:srgbClr val="000000"/>
                          </a:solidFill>
                          <a:effectLst/>
                          <a:latin typeface="Calibri" panose="020F0502020204030204" pitchFamily="34" charset="0"/>
                        </a:rPr>
                        <a:t>Supervisor comunica</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35451221"/>
                  </a:ext>
                </a:extLst>
              </a:tr>
              <a:tr h="237440">
                <a:tc>
                  <a:txBody>
                    <a:bodyPr/>
                    <a:lstStyle/>
                    <a:p>
                      <a:pPr algn="l" fontAlgn="b"/>
                      <a:r>
                        <a:rPr lang="es-PE" sz="800" b="0" i="0" u="none" strike="noStrike">
                          <a:solidFill>
                            <a:srgbClr val="000000"/>
                          </a:solidFill>
                          <a:effectLst/>
                          <a:latin typeface="Calibri" panose="020F0502020204030204" pitchFamily="34" charset="0"/>
                        </a:rPr>
                        <a:t>Designación de comité</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82135557"/>
                  </a:ext>
                </a:extLst>
              </a:tr>
              <a:tr h="237440">
                <a:tc>
                  <a:txBody>
                    <a:bodyPr/>
                    <a:lstStyle/>
                    <a:p>
                      <a:pPr algn="l" fontAlgn="b"/>
                      <a:r>
                        <a:rPr lang="es-PE" sz="800" b="0" i="0" u="none" strike="noStrike">
                          <a:solidFill>
                            <a:srgbClr val="000000"/>
                          </a:solidFill>
                          <a:effectLst/>
                          <a:latin typeface="Calibri" panose="020F0502020204030204" pitchFamily="34" charset="0"/>
                        </a:rPr>
                        <a:t>verifica funcionamiento</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00967583"/>
                  </a:ext>
                </a:extLst>
              </a:tr>
              <a:tr h="237440">
                <a:tc>
                  <a:txBody>
                    <a:bodyPr/>
                    <a:lstStyle/>
                    <a:p>
                      <a:pPr algn="l" fontAlgn="b"/>
                      <a:r>
                        <a:rPr lang="es-PE" sz="800" b="0" i="0" u="none" strike="noStrike">
                          <a:solidFill>
                            <a:srgbClr val="000000"/>
                          </a:solidFill>
                          <a:effectLst/>
                          <a:latin typeface="Calibri" panose="020F0502020204030204" pitchFamily="34" charset="0"/>
                        </a:rPr>
                        <a:t>levantamiento de observ</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FF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FF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60453916"/>
                  </a:ext>
                </a:extLst>
              </a:tr>
              <a:tr h="237440">
                <a:tc>
                  <a:txBody>
                    <a:bodyPr/>
                    <a:lstStyle/>
                    <a:p>
                      <a:pPr algn="l" fontAlgn="b"/>
                      <a:r>
                        <a:rPr lang="es-PE" sz="800" b="0" i="0" u="none" strike="noStrike">
                          <a:solidFill>
                            <a:srgbClr val="000000"/>
                          </a:solidFill>
                          <a:effectLst/>
                          <a:latin typeface="Calibri" panose="020F0502020204030204" pitchFamily="34" charset="0"/>
                        </a:rPr>
                        <a:t>Supervisor comunica</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8965679"/>
                  </a:ext>
                </a:extLst>
              </a:tr>
              <a:tr h="237440">
                <a:tc>
                  <a:txBody>
                    <a:bodyPr/>
                    <a:lstStyle/>
                    <a:p>
                      <a:pPr algn="l" fontAlgn="b"/>
                      <a:r>
                        <a:rPr lang="es-PE" sz="800" b="0" i="0" u="none" strike="noStrike">
                          <a:solidFill>
                            <a:srgbClr val="000000"/>
                          </a:solidFill>
                          <a:effectLst/>
                          <a:latin typeface="Calibri" panose="020F0502020204030204" pitchFamily="34" charset="0"/>
                        </a:rPr>
                        <a:t>suscribe acta</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23110552"/>
                  </a:ext>
                </a:extLst>
              </a:tr>
              <a:tr h="249311">
                <a:tc>
                  <a:txBody>
                    <a:bodyPr/>
                    <a:lstStyle/>
                    <a:p>
                      <a:pPr algn="l" fontAlgn="b"/>
                      <a:r>
                        <a:rPr lang="es-PE" sz="800" b="0" i="0" u="none" strike="noStrike">
                          <a:solidFill>
                            <a:srgbClr val="000000"/>
                          </a:solidFill>
                          <a:effectLst/>
                          <a:latin typeface="Calibri" panose="020F0502020204030204" pitchFamily="34" charset="0"/>
                        </a:rPr>
                        <a:t>liquidación</a:t>
                      </a:r>
                    </a:p>
                  </a:txBody>
                  <a:tcPr marL="6706" marR="6706" marT="67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PE" sz="800" b="0" i="0" u="none" strike="noStrike" dirty="0">
                          <a:solidFill>
                            <a:srgbClr val="000000"/>
                          </a:solidFill>
                          <a:effectLst/>
                          <a:latin typeface="Calibri" panose="020F0502020204030204" pitchFamily="34" charset="0"/>
                        </a:rPr>
                        <a:t> </a:t>
                      </a:r>
                    </a:p>
                  </a:txBody>
                  <a:tcPr marL="6706" marR="6706" marT="6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563244794"/>
                  </a:ext>
                </a:extLst>
              </a:tr>
            </a:tbl>
          </a:graphicData>
        </a:graphic>
      </p:graphicFrame>
      <p:sp>
        <p:nvSpPr>
          <p:cNvPr id="8" name="CuadroTexto 7">
            <a:extLst>
              <a:ext uri="{FF2B5EF4-FFF2-40B4-BE49-F238E27FC236}">
                <a16:creationId xmlns:a16="http://schemas.microsoft.com/office/drawing/2014/main" id="{3CD9B762-A7A1-433A-8CB5-FB9509A21979}"/>
              </a:ext>
            </a:extLst>
          </p:cNvPr>
          <p:cNvSpPr txBox="1"/>
          <p:nvPr/>
        </p:nvSpPr>
        <p:spPr>
          <a:xfrm>
            <a:off x="1007164" y="477078"/>
            <a:ext cx="9992139" cy="369332"/>
          </a:xfrm>
          <a:prstGeom prst="rect">
            <a:avLst/>
          </a:prstGeom>
          <a:noFill/>
        </p:spPr>
        <p:txBody>
          <a:bodyPr wrap="square" rtlCol="0">
            <a:spAutoFit/>
          </a:bodyPr>
          <a:lstStyle/>
          <a:p>
            <a:r>
              <a:rPr lang="es-PE" b="1" dirty="0"/>
              <a:t>¿CÓMO PLANIFICAR LOS GASTOS GENERALES, SUPERVISÓN, GESTIÓN Y LIQUIDACIÓN?</a:t>
            </a:r>
          </a:p>
        </p:txBody>
      </p:sp>
    </p:spTree>
    <p:extLst>
      <p:ext uri="{BB962C8B-B14F-4D97-AF65-F5344CB8AC3E}">
        <p14:creationId xmlns:p14="http://schemas.microsoft.com/office/powerpoint/2010/main" val="2629245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D7165FB-C50C-42E2-85D2-EC56AB1A1B1C}"/>
              </a:ext>
            </a:extLst>
          </p:cNvPr>
          <p:cNvSpPr txBox="1">
            <a:spLocks noGrp="1"/>
          </p:cNvSpPr>
          <p:nvPr>
            <p:ph type="title"/>
          </p:nvPr>
        </p:nvSpPr>
        <p:spPr>
          <a:xfrm>
            <a:off x="3088099" y="327799"/>
            <a:ext cx="6015801" cy="298721"/>
          </a:xfrm>
          <a:prstGeom prst="rect">
            <a:avLst/>
          </a:prstGeom>
        </p:spPr>
        <p:txBody>
          <a:bodyPr vert="horz" wrap="square" lIns="0" tIns="13447" rIns="0" bIns="0" rtlCol="0" anchor="ctr">
            <a:spAutoFit/>
          </a:bodyPr>
          <a:lstStyle/>
          <a:p>
            <a:pPr marL="11206">
              <a:lnSpc>
                <a:spcPct val="100000"/>
              </a:lnSpc>
              <a:spcBef>
                <a:spcPts val="106"/>
              </a:spcBef>
            </a:pPr>
            <a:r>
              <a:rPr lang="es-PE" sz="1853" spc="-22" dirty="0"/>
              <a:t> Comparativo de la Estructura del Presupuesto</a:t>
            </a:r>
            <a:endParaRPr sz="1853" spc="-26" dirty="0"/>
          </a:p>
        </p:txBody>
      </p:sp>
      <p:sp>
        <p:nvSpPr>
          <p:cNvPr id="3" name="object 3"/>
          <p:cNvSpPr txBox="1">
            <a:spLocks noGrp="1"/>
          </p:cNvSpPr>
          <p:nvPr>
            <p:ph type="ftr" sz="quarter" idx="5"/>
          </p:nvPr>
        </p:nvSpPr>
        <p:spPr>
          <a:xfrm>
            <a:off x="5221941" y="5667550"/>
            <a:ext cx="3630706" cy="204158"/>
          </a:xfrm>
          <a:prstGeom prst="rect">
            <a:avLst/>
          </a:prstGeom>
        </p:spPr>
        <p:txBody>
          <a:bodyPr vert="horz" wrap="square" lIns="0" tIns="0" rIns="0" bIns="0" rtlCol="0" anchor="ctr">
            <a:spAutoFit/>
          </a:bodyPr>
          <a:lstStyle/>
          <a:p>
            <a:pPr marL="11206">
              <a:lnSpc>
                <a:spcPts val="1743"/>
              </a:lnSpc>
            </a:pPr>
            <a:r>
              <a:rPr spc="9" dirty="0"/>
              <a:t>Programa</a:t>
            </a:r>
            <a:r>
              <a:rPr spc="-4" dirty="0"/>
              <a:t> </a:t>
            </a:r>
            <a:r>
              <a:rPr spc="13" dirty="0"/>
              <a:t>de</a:t>
            </a:r>
            <a:r>
              <a:rPr spc="-9" dirty="0"/>
              <a:t> </a:t>
            </a:r>
            <a:r>
              <a:rPr spc="4" dirty="0"/>
              <a:t>asistencia</a:t>
            </a:r>
            <a:r>
              <a:rPr spc="-9" dirty="0"/>
              <a:t> </a:t>
            </a:r>
            <a:r>
              <a:rPr dirty="0"/>
              <a:t>técnica</a:t>
            </a:r>
            <a:r>
              <a:rPr spc="9" dirty="0"/>
              <a:t> </a:t>
            </a:r>
            <a:r>
              <a:rPr spc="13" dirty="0"/>
              <a:t>a</a:t>
            </a:r>
            <a:r>
              <a:rPr spc="-4" dirty="0"/>
              <a:t> </a:t>
            </a:r>
            <a:r>
              <a:rPr spc="9" dirty="0"/>
              <a:t>gobiernos</a:t>
            </a:r>
            <a:r>
              <a:rPr dirty="0"/>
              <a:t> locales.</a:t>
            </a:r>
          </a:p>
        </p:txBody>
      </p:sp>
      <p:pic>
        <p:nvPicPr>
          <p:cNvPr id="9" name="Imagen 8">
            <a:extLst>
              <a:ext uri="{FF2B5EF4-FFF2-40B4-BE49-F238E27FC236}">
                <a16:creationId xmlns:a16="http://schemas.microsoft.com/office/drawing/2014/main" id="{471DBAD9-293B-4780-A8AC-B71A92369F34}"/>
              </a:ext>
            </a:extLst>
          </p:cNvPr>
          <p:cNvPicPr>
            <a:picLocks noChangeAspect="1"/>
          </p:cNvPicPr>
          <p:nvPr/>
        </p:nvPicPr>
        <p:blipFill>
          <a:blip r:embed="rId2"/>
          <a:stretch>
            <a:fillRect/>
          </a:stretch>
        </p:blipFill>
        <p:spPr>
          <a:xfrm>
            <a:off x="1707223" y="1411941"/>
            <a:ext cx="4218128" cy="5309534"/>
          </a:xfrm>
          <a:prstGeom prst="rect">
            <a:avLst/>
          </a:prstGeom>
        </p:spPr>
      </p:pic>
      <p:pic>
        <p:nvPicPr>
          <p:cNvPr id="10" name="Imagen 9">
            <a:extLst>
              <a:ext uri="{FF2B5EF4-FFF2-40B4-BE49-F238E27FC236}">
                <a16:creationId xmlns:a16="http://schemas.microsoft.com/office/drawing/2014/main" id="{0A40D52C-7FD1-4DCF-B643-FD2413852984}"/>
              </a:ext>
            </a:extLst>
          </p:cNvPr>
          <p:cNvPicPr>
            <a:picLocks noChangeAspect="1"/>
          </p:cNvPicPr>
          <p:nvPr/>
        </p:nvPicPr>
        <p:blipFill>
          <a:blip r:embed="rId3"/>
          <a:stretch>
            <a:fillRect/>
          </a:stretch>
        </p:blipFill>
        <p:spPr>
          <a:xfrm>
            <a:off x="6315401" y="1411941"/>
            <a:ext cx="4218128" cy="5309534"/>
          </a:xfrm>
          <a:prstGeom prst="rect">
            <a:avLst/>
          </a:prstGeom>
        </p:spPr>
      </p:pic>
      <p:sp>
        <p:nvSpPr>
          <p:cNvPr id="11" name="CuadroTexto 10">
            <a:extLst>
              <a:ext uri="{FF2B5EF4-FFF2-40B4-BE49-F238E27FC236}">
                <a16:creationId xmlns:a16="http://schemas.microsoft.com/office/drawing/2014/main" id="{7B464C5E-8575-4BF3-A177-E1789BAAF504}"/>
              </a:ext>
            </a:extLst>
          </p:cNvPr>
          <p:cNvSpPr txBox="1"/>
          <p:nvPr/>
        </p:nvSpPr>
        <p:spPr>
          <a:xfrm>
            <a:off x="2935941" y="794215"/>
            <a:ext cx="2090642" cy="581057"/>
          </a:xfrm>
          <a:prstGeom prst="rect">
            <a:avLst/>
          </a:prstGeom>
          <a:noFill/>
        </p:spPr>
        <p:txBody>
          <a:bodyPr wrap="square" rtlCol="0">
            <a:spAutoFit/>
          </a:bodyPr>
          <a:lstStyle/>
          <a:p>
            <a:r>
              <a:rPr lang="es-PE" sz="1588" b="1" dirty="0"/>
              <a:t>Administración Directa</a:t>
            </a:r>
          </a:p>
        </p:txBody>
      </p:sp>
      <p:sp>
        <p:nvSpPr>
          <p:cNvPr id="12" name="CuadroTexto 11">
            <a:extLst>
              <a:ext uri="{FF2B5EF4-FFF2-40B4-BE49-F238E27FC236}">
                <a16:creationId xmlns:a16="http://schemas.microsoft.com/office/drawing/2014/main" id="{5BAD698C-6056-46B0-8C77-9510F4728943}"/>
              </a:ext>
            </a:extLst>
          </p:cNvPr>
          <p:cNvSpPr txBox="1"/>
          <p:nvPr/>
        </p:nvSpPr>
        <p:spPr>
          <a:xfrm>
            <a:off x="6364941" y="794215"/>
            <a:ext cx="3114686" cy="336695"/>
          </a:xfrm>
          <a:prstGeom prst="rect">
            <a:avLst/>
          </a:prstGeom>
          <a:noFill/>
        </p:spPr>
        <p:txBody>
          <a:bodyPr wrap="square" rtlCol="0">
            <a:spAutoFit/>
          </a:bodyPr>
          <a:lstStyle/>
          <a:p>
            <a:r>
              <a:rPr lang="es-PE" sz="1588" b="1" dirty="0"/>
              <a:t>Administración Indirecta - Contrata</a:t>
            </a:r>
          </a:p>
        </p:txBody>
      </p:sp>
    </p:spTree>
    <p:extLst>
      <p:ext uri="{BB962C8B-B14F-4D97-AF65-F5344CB8AC3E}">
        <p14:creationId xmlns:p14="http://schemas.microsoft.com/office/powerpoint/2010/main" val="482530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54"/>
          <p:cNvSpPr txBox="1">
            <a:spLocks noGrp="1"/>
          </p:cNvSpPr>
          <p:nvPr>
            <p:ph type="title"/>
          </p:nvPr>
        </p:nvSpPr>
        <p:spPr>
          <a:xfrm>
            <a:off x="0" y="0"/>
            <a:ext cx="2000000" cy="2000000"/>
          </a:xfrm>
          <a:prstGeom prst="rect">
            <a:avLst/>
          </a:prstGeom>
          <a:noFill/>
          <a:ln>
            <a:noFill/>
          </a:ln>
        </p:spPr>
        <p:txBody>
          <a:bodyPr spcFirstLastPara="1" vert="horz" wrap="square" lIns="0" tIns="0" rIns="0" bIns="0" rtlCol="0" anchor="t" anchorCtr="0">
            <a:noAutofit/>
          </a:bodyPr>
          <a:lstStyle/>
          <a:p>
            <a:pPr algn="ctr">
              <a:lnSpc>
                <a:spcPct val="100000"/>
              </a:lnSpc>
              <a:spcBef>
                <a:spcPts val="0"/>
              </a:spcBef>
              <a:buClr>
                <a:schemeClr val="lt1"/>
              </a:buClr>
              <a:buSzPts val="1400"/>
            </a:pPr>
            <a:r>
              <a:rPr lang="en-US">
                <a:solidFill>
                  <a:schemeClr val="lt1"/>
                </a:solidFill>
              </a:rPr>
              <a:t>.</a:t>
            </a:r>
            <a:endParaRPr/>
          </a:p>
        </p:txBody>
      </p:sp>
      <p:pic>
        <p:nvPicPr>
          <p:cNvPr id="2" name="Imagen 1">
            <a:extLst>
              <a:ext uri="{FF2B5EF4-FFF2-40B4-BE49-F238E27FC236}">
                <a16:creationId xmlns:a16="http://schemas.microsoft.com/office/drawing/2014/main" id="{616C7BC5-AD3D-43A3-8888-F0ECD49BA55E}"/>
              </a:ext>
            </a:extLst>
          </p:cNvPr>
          <p:cNvPicPr>
            <a:picLocks noChangeAspect="1"/>
          </p:cNvPicPr>
          <p:nvPr/>
        </p:nvPicPr>
        <p:blipFill>
          <a:blip r:embed="rId3"/>
          <a:stretch>
            <a:fillRect/>
          </a:stretch>
        </p:blipFill>
        <p:spPr>
          <a:xfrm>
            <a:off x="1827238" y="155773"/>
            <a:ext cx="9342510" cy="5255162"/>
          </a:xfrm>
          <a:prstGeom prst="rect">
            <a:avLst/>
          </a:prstGeom>
        </p:spPr>
      </p:pic>
      <p:sp>
        <p:nvSpPr>
          <p:cNvPr id="6" name="CuadroTexto 5">
            <a:extLst>
              <a:ext uri="{FF2B5EF4-FFF2-40B4-BE49-F238E27FC236}">
                <a16:creationId xmlns:a16="http://schemas.microsoft.com/office/drawing/2014/main" id="{CE94DEBD-8B70-4722-87C2-1EB4B4E87D03}"/>
              </a:ext>
            </a:extLst>
          </p:cNvPr>
          <p:cNvSpPr txBox="1"/>
          <p:nvPr/>
        </p:nvSpPr>
        <p:spPr>
          <a:xfrm>
            <a:off x="257910" y="800308"/>
            <a:ext cx="1981241"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rial MT"/>
                <a:ea typeface="Arial MT"/>
                <a:cs typeface="Arial MT"/>
              </a:rPr>
              <a:t>6.2.3.10 Informe de liquidación parcial o total - Directriz</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solidFill>
                  <a:prstClr val="black"/>
                </a:solidFill>
                <a:latin typeface="Arial MT"/>
                <a:ea typeface="Arial MT"/>
                <a:cs typeface="Arial MT"/>
              </a:rPr>
              <a:t>s</a:t>
            </a:r>
            <a:r>
              <a:rPr kumimoji="0" lang="es-ES" sz="1600" b="0" i="0" u="none" strike="noStrike" kern="1200" cap="none" spc="0" normalizeH="0" baseline="0" noProof="0" dirty="0">
                <a:ln>
                  <a:noFill/>
                </a:ln>
                <a:solidFill>
                  <a:prstClr val="black"/>
                </a:solidFill>
                <a:effectLst/>
                <a:uLnTx/>
                <a:uFillTx/>
                <a:latin typeface="Arial MT"/>
                <a:ea typeface="Arial MT"/>
                <a:cs typeface="Arial MT"/>
              </a:rPr>
              <a:t>e debe incluir documentación o información que sustente el avance físico y</a:t>
            </a:r>
            <a:r>
              <a:rPr kumimoji="0" lang="es-ES" sz="1600" b="0" i="0" u="none" strike="noStrike" kern="1200" cap="none" spc="-20" normalizeH="0" baseline="0" noProof="0" dirty="0">
                <a:ln>
                  <a:noFill/>
                </a:ln>
                <a:solidFill>
                  <a:prstClr val="black"/>
                </a:solidFill>
                <a:effectLst/>
                <a:uLnTx/>
                <a:uFillTx/>
                <a:latin typeface="Arial MT"/>
                <a:ea typeface="Arial MT"/>
                <a:cs typeface="Arial MT"/>
              </a:rPr>
              <a:t> </a:t>
            </a:r>
            <a:r>
              <a:rPr kumimoji="0" lang="es-ES" sz="1600" b="0" i="0" u="none" strike="noStrike" kern="1200" cap="none" spc="0" normalizeH="0" baseline="0" noProof="0" dirty="0">
                <a:ln>
                  <a:noFill/>
                </a:ln>
                <a:solidFill>
                  <a:prstClr val="black"/>
                </a:solidFill>
                <a:effectLst/>
                <a:uLnTx/>
                <a:uFillTx/>
                <a:latin typeface="Arial MT"/>
                <a:ea typeface="Arial MT"/>
                <a:cs typeface="Arial MT"/>
              </a:rPr>
              <a:t>financiero (gasto), los mismos que deben estar refrendados con visto o sello del Residente de obra y Supervisor o Inspector y el administrador de obra.</a:t>
            </a:r>
            <a:endParaRPr kumimoji="0" lang="es-P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716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D4BB998-B4A0-4BA9-BD75-DC847338F753}"/>
              </a:ext>
            </a:extLst>
          </p:cNvPr>
          <p:cNvSpPr txBox="1"/>
          <p:nvPr/>
        </p:nvSpPr>
        <p:spPr>
          <a:xfrm>
            <a:off x="1969604" y="311979"/>
            <a:ext cx="5353878" cy="369332"/>
          </a:xfrm>
          <a:prstGeom prst="rect">
            <a:avLst/>
          </a:prstGeom>
          <a:noFill/>
        </p:spPr>
        <p:txBody>
          <a:bodyPr wrap="square" rtlCol="0">
            <a:spAutoFit/>
          </a:bodyPr>
          <a:lstStyle/>
          <a:p>
            <a:r>
              <a:rPr lang="es-PE" b="1" dirty="0"/>
              <a:t>ESTRUCTURA COSTOS DE SUPERVISIÓN: FASE 3</a:t>
            </a:r>
          </a:p>
        </p:txBody>
      </p:sp>
      <p:sp>
        <p:nvSpPr>
          <p:cNvPr id="7" name="CuadroTexto 6">
            <a:extLst>
              <a:ext uri="{FF2B5EF4-FFF2-40B4-BE49-F238E27FC236}">
                <a16:creationId xmlns:a16="http://schemas.microsoft.com/office/drawing/2014/main" id="{4D1FD7D1-1EB8-44E2-A970-977B2C278B92}"/>
              </a:ext>
            </a:extLst>
          </p:cNvPr>
          <p:cNvSpPr txBox="1"/>
          <p:nvPr/>
        </p:nvSpPr>
        <p:spPr>
          <a:xfrm>
            <a:off x="2123659" y="3244334"/>
            <a:ext cx="6096000" cy="369332"/>
          </a:xfrm>
          <a:prstGeom prst="rect">
            <a:avLst/>
          </a:prstGeom>
          <a:noFill/>
        </p:spPr>
        <p:txBody>
          <a:bodyPr wrap="square">
            <a:spAutoFit/>
          </a:bodyPr>
          <a:lstStyle/>
          <a:p>
            <a:r>
              <a:rPr lang="es-PE" b="1" dirty="0"/>
              <a:t>ESTRUCTURA DE COSTOS DE SUPERVISIÓN : FASE 2, 3 Y 4</a:t>
            </a:r>
          </a:p>
        </p:txBody>
      </p:sp>
      <p:graphicFrame>
        <p:nvGraphicFramePr>
          <p:cNvPr id="3" name="Tabla 2">
            <a:extLst>
              <a:ext uri="{FF2B5EF4-FFF2-40B4-BE49-F238E27FC236}">
                <a16:creationId xmlns:a16="http://schemas.microsoft.com/office/drawing/2014/main" id="{1DC9A85C-589E-4E14-9887-1A84AC92D3DA}"/>
              </a:ext>
            </a:extLst>
          </p:cNvPr>
          <p:cNvGraphicFramePr>
            <a:graphicFrameLocks noGrp="1"/>
          </p:cNvGraphicFramePr>
          <p:nvPr>
            <p:extLst>
              <p:ext uri="{D42A27DB-BD31-4B8C-83A1-F6EECF244321}">
                <p14:modId xmlns:p14="http://schemas.microsoft.com/office/powerpoint/2010/main" val="861199006"/>
              </p:ext>
            </p:extLst>
          </p:nvPr>
        </p:nvGraphicFramePr>
        <p:xfrm>
          <a:off x="968235" y="812556"/>
          <a:ext cx="8406847" cy="2017395"/>
        </p:xfrm>
        <a:graphic>
          <a:graphicData uri="http://schemas.openxmlformats.org/drawingml/2006/table">
            <a:tbl>
              <a:tblPr/>
              <a:tblGrid>
                <a:gridCol w="3574278">
                  <a:extLst>
                    <a:ext uri="{9D8B030D-6E8A-4147-A177-3AD203B41FA5}">
                      <a16:colId xmlns:a16="http://schemas.microsoft.com/office/drawing/2014/main" val="3234851045"/>
                    </a:ext>
                  </a:extLst>
                </a:gridCol>
                <a:gridCol w="1269234">
                  <a:extLst>
                    <a:ext uri="{9D8B030D-6E8A-4147-A177-3AD203B41FA5}">
                      <a16:colId xmlns:a16="http://schemas.microsoft.com/office/drawing/2014/main" val="2363368328"/>
                    </a:ext>
                  </a:extLst>
                </a:gridCol>
                <a:gridCol w="1210877">
                  <a:extLst>
                    <a:ext uri="{9D8B030D-6E8A-4147-A177-3AD203B41FA5}">
                      <a16:colId xmlns:a16="http://schemas.microsoft.com/office/drawing/2014/main" val="619168787"/>
                    </a:ext>
                  </a:extLst>
                </a:gridCol>
                <a:gridCol w="1225467">
                  <a:extLst>
                    <a:ext uri="{9D8B030D-6E8A-4147-A177-3AD203B41FA5}">
                      <a16:colId xmlns:a16="http://schemas.microsoft.com/office/drawing/2014/main" val="1666622218"/>
                    </a:ext>
                  </a:extLst>
                </a:gridCol>
                <a:gridCol w="1126991">
                  <a:extLst>
                    <a:ext uri="{9D8B030D-6E8A-4147-A177-3AD203B41FA5}">
                      <a16:colId xmlns:a16="http://schemas.microsoft.com/office/drawing/2014/main" val="2478391000"/>
                    </a:ext>
                  </a:extLst>
                </a:gridCol>
              </a:tblGrid>
              <a:tr h="396899">
                <a:tc>
                  <a:txBody>
                    <a:bodyPr/>
                    <a:lstStyle/>
                    <a:p>
                      <a:pPr algn="ctr" fontAlgn="b"/>
                      <a:r>
                        <a:rPr lang="es-PE" sz="1600" b="1" i="0" u="none" strike="noStrike" dirty="0">
                          <a:effectLst/>
                          <a:latin typeface="Arial" panose="020B0604020202020204" pitchFamily="34" charset="0"/>
                        </a:rPr>
                        <a:t>CARGO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dirty="0" err="1">
                          <a:effectLst/>
                          <a:latin typeface="Arial" panose="020B0604020202020204" pitchFamily="34" charset="0"/>
                        </a:rPr>
                        <a:t>N°</a:t>
                      </a:r>
                      <a:r>
                        <a:rPr lang="es-PE" sz="1600" b="1" i="0" u="none" strike="noStrike" dirty="0">
                          <a:effectLst/>
                          <a:latin typeface="Arial" panose="020B0604020202020204" pitchFamily="34" charset="0"/>
                        </a:rPr>
                        <a:t> DE PERSONAS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dirty="0">
                          <a:effectLst/>
                          <a:latin typeface="Arial" panose="020B0604020202020204" pitchFamily="34" charset="0"/>
                        </a:rPr>
                        <a:t>MESES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COSTO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SUB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5950431"/>
                  </a:ext>
                </a:extLst>
              </a:tr>
              <a:tr h="204463">
                <a:tc>
                  <a:txBody>
                    <a:bodyPr/>
                    <a:lstStyle/>
                    <a:p>
                      <a:pPr algn="l" fontAlgn="b"/>
                      <a:r>
                        <a:rPr lang="es-PE" sz="1600" b="1" i="0" u="none" strike="noStrike" dirty="0">
                          <a:effectLst/>
                          <a:latin typeface="Arial" panose="020B0604020202020204" pitchFamily="34" charset="0"/>
                        </a:rPr>
                        <a:t>PERSONAL CLAVE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29151776"/>
                  </a:ext>
                </a:extLst>
              </a:tr>
              <a:tr h="204463">
                <a:tc>
                  <a:txBody>
                    <a:bodyPr/>
                    <a:lstStyle/>
                    <a:p>
                      <a:pPr algn="l" fontAlgn="b"/>
                      <a:r>
                        <a:rPr lang="es-PE" sz="1600" b="1" i="0" u="none" strike="noStrike">
                          <a:solidFill>
                            <a:srgbClr val="002060"/>
                          </a:solidFill>
                          <a:effectLst/>
                          <a:latin typeface="Arial" panose="020B0604020202020204" pitchFamily="34" charset="0"/>
                        </a:rPr>
                        <a:t>SUPERVISOR DE OBRA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1" i="0" u="none" strike="noStrike">
                          <a:solidFill>
                            <a:srgbClr val="002060"/>
                          </a:solidFill>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1" i="0" u="none" strike="noStrike">
                          <a:solidFill>
                            <a:srgbClr val="002060"/>
                          </a:solidFill>
                          <a:effectLst/>
                          <a:latin typeface="Arial" panose="020B060402020202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1" i="0" u="none" strike="noStrike" dirty="0">
                          <a:solidFill>
                            <a:srgbClr val="002060"/>
                          </a:solidFill>
                          <a:effectLst/>
                          <a:latin typeface="Arial" panose="020B0604020202020204" pitchFamily="34" charset="0"/>
                        </a:rPr>
                        <a:t>4,995.00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1" i="0" u="none" strike="noStrike" dirty="0">
                          <a:solidFill>
                            <a:srgbClr val="002060"/>
                          </a:solidFill>
                          <a:effectLst/>
                          <a:latin typeface="Arial" panose="020B0604020202020204" pitchFamily="34" charset="0"/>
                        </a:rPr>
                        <a:t>39,960.00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59014219"/>
                  </a:ext>
                </a:extLst>
              </a:tr>
              <a:tr h="204463">
                <a:tc>
                  <a:txBody>
                    <a:bodyPr/>
                    <a:lstStyle/>
                    <a:p>
                      <a:pPr algn="l" fontAlgn="b"/>
                      <a:r>
                        <a:rPr lang="es-PE" sz="1600" b="1" i="0" u="none" strike="noStrike">
                          <a:effectLst/>
                          <a:latin typeface="Arial" panose="020B0604020202020204" pitchFamily="34" charset="0"/>
                        </a:rPr>
                        <a:t>PERSONAL DE APOYO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PE" sz="1600" b="0"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1009182"/>
                  </a:ext>
                </a:extLst>
              </a:tr>
              <a:tr h="204463">
                <a:tc>
                  <a:txBody>
                    <a:bodyPr/>
                    <a:lstStyle/>
                    <a:p>
                      <a:pPr algn="l" fontAlgn="b"/>
                      <a:r>
                        <a:rPr lang="es-PE" sz="1600" b="0" i="0" u="none" strike="noStrike" dirty="0">
                          <a:solidFill>
                            <a:srgbClr val="FF0000"/>
                          </a:solidFill>
                          <a:effectLst/>
                          <a:latin typeface="Arial" panose="020B0604020202020204" pitchFamily="34" charset="0"/>
                        </a:rPr>
                        <a:t>ASISTENTE ADMINISTRATIVO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2,450.00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dirty="0">
                          <a:effectLst/>
                          <a:latin typeface="Arial" panose="020B0604020202020204" pitchFamily="34" charset="0"/>
                        </a:rPr>
                        <a:t>19,600.00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602945"/>
                  </a:ext>
                </a:extLst>
              </a:tr>
              <a:tr h="204463">
                <a:tc>
                  <a:txBody>
                    <a:bodyPr/>
                    <a:lstStyle/>
                    <a:p>
                      <a:pPr algn="l" fontAlgn="b"/>
                      <a:r>
                        <a:rPr lang="es-PE" sz="1600" b="0" i="0" u="none" strike="noStrike">
                          <a:solidFill>
                            <a:srgbClr val="FF0000"/>
                          </a:solidFill>
                          <a:effectLst/>
                          <a:latin typeface="Arial" panose="020B0604020202020204" pitchFamily="34" charset="0"/>
                        </a:rPr>
                        <a:t>ESPECIALISTA EN COSTOS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effectLst/>
                          <a:latin typeface="Arial" panose="020B060402020202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effectLst/>
                          <a:latin typeface="Arial" panose="020B0604020202020204" pitchFamily="34" charset="0"/>
                        </a:rPr>
                        <a:t>2,885.00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PE" sz="1600" b="0" i="0" u="none" strike="noStrike" dirty="0">
                          <a:effectLst/>
                          <a:latin typeface="Arial" panose="020B0604020202020204" pitchFamily="34" charset="0"/>
                        </a:rPr>
                        <a:t>23,080.00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339203"/>
                  </a:ext>
                </a:extLst>
              </a:tr>
              <a:tr h="204463">
                <a:tc>
                  <a:txBody>
                    <a:bodyPr/>
                    <a:lstStyle/>
                    <a:p>
                      <a:pPr algn="ctr" fontAlgn="b"/>
                      <a:r>
                        <a:rPr lang="es-PE" sz="1600" b="1" i="0" u="none" strike="noStrike">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1600" b="0" i="0" u="none" strike="noStrike" dirty="0">
                          <a:effectLst/>
                          <a:latin typeface="Arial" panose="020B0604020202020204" pitchFamily="34" charset="0"/>
                        </a:rPr>
                        <a:t>82,640.00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9660640"/>
                  </a:ext>
                </a:extLst>
              </a:tr>
            </a:tbl>
          </a:graphicData>
        </a:graphic>
      </p:graphicFrame>
      <p:graphicFrame>
        <p:nvGraphicFramePr>
          <p:cNvPr id="6" name="Tabla 5">
            <a:extLst>
              <a:ext uri="{FF2B5EF4-FFF2-40B4-BE49-F238E27FC236}">
                <a16:creationId xmlns:a16="http://schemas.microsoft.com/office/drawing/2014/main" id="{779DBE77-1B76-4088-A5A8-A1E9F4580E29}"/>
              </a:ext>
            </a:extLst>
          </p:cNvPr>
          <p:cNvGraphicFramePr>
            <a:graphicFrameLocks noGrp="1"/>
          </p:cNvGraphicFramePr>
          <p:nvPr>
            <p:extLst>
              <p:ext uri="{D42A27DB-BD31-4B8C-83A1-F6EECF244321}">
                <p14:modId xmlns:p14="http://schemas.microsoft.com/office/powerpoint/2010/main" val="543458231"/>
              </p:ext>
            </p:extLst>
          </p:nvPr>
        </p:nvGraphicFramePr>
        <p:xfrm>
          <a:off x="1045262" y="3845050"/>
          <a:ext cx="8252792" cy="2017395"/>
        </p:xfrm>
        <a:graphic>
          <a:graphicData uri="http://schemas.openxmlformats.org/drawingml/2006/table">
            <a:tbl>
              <a:tblPr/>
              <a:tblGrid>
                <a:gridCol w="3508779">
                  <a:extLst>
                    <a:ext uri="{9D8B030D-6E8A-4147-A177-3AD203B41FA5}">
                      <a16:colId xmlns:a16="http://schemas.microsoft.com/office/drawing/2014/main" val="959347749"/>
                    </a:ext>
                  </a:extLst>
                </a:gridCol>
                <a:gridCol w="1245975">
                  <a:extLst>
                    <a:ext uri="{9D8B030D-6E8A-4147-A177-3AD203B41FA5}">
                      <a16:colId xmlns:a16="http://schemas.microsoft.com/office/drawing/2014/main" val="348769252"/>
                    </a:ext>
                  </a:extLst>
                </a:gridCol>
                <a:gridCol w="1188689">
                  <a:extLst>
                    <a:ext uri="{9D8B030D-6E8A-4147-A177-3AD203B41FA5}">
                      <a16:colId xmlns:a16="http://schemas.microsoft.com/office/drawing/2014/main" val="4293293568"/>
                    </a:ext>
                  </a:extLst>
                </a:gridCol>
                <a:gridCol w="1203010">
                  <a:extLst>
                    <a:ext uri="{9D8B030D-6E8A-4147-A177-3AD203B41FA5}">
                      <a16:colId xmlns:a16="http://schemas.microsoft.com/office/drawing/2014/main" val="3126537735"/>
                    </a:ext>
                  </a:extLst>
                </a:gridCol>
                <a:gridCol w="1106339">
                  <a:extLst>
                    <a:ext uri="{9D8B030D-6E8A-4147-A177-3AD203B41FA5}">
                      <a16:colId xmlns:a16="http://schemas.microsoft.com/office/drawing/2014/main" val="6733220"/>
                    </a:ext>
                  </a:extLst>
                </a:gridCol>
              </a:tblGrid>
              <a:tr h="481407">
                <a:tc>
                  <a:txBody>
                    <a:bodyPr/>
                    <a:lstStyle/>
                    <a:p>
                      <a:pPr algn="ctr" fontAlgn="b"/>
                      <a:r>
                        <a:rPr lang="es-PE" sz="1600" b="1" i="0" u="none" strike="noStrike" dirty="0">
                          <a:effectLst/>
                          <a:latin typeface="Arial" panose="020B0604020202020204" pitchFamily="34" charset="0"/>
                        </a:rPr>
                        <a:t>CARGO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dirty="0" err="1">
                          <a:effectLst/>
                          <a:latin typeface="Arial" panose="020B0604020202020204" pitchFamily="34" charset="0"/>
                        </a:rPr>
                        <a:t>N°</a:t>
                      </a:r>
                      <a:r>
                        <a:rPr lang="es-PE" sz="1600" b="1" i="0" u="none" strike="noStrike" dirty="0">
                          <a:effectLst/>
                          <a:latin typeface="Arial" panose="020B0604020202020204" pitchFamily="34" charset="0"/>
                        </a:rPr>
                        <a:t> DE PERSONAS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MESES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COSTO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SUB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630643"/>
                  </a:ext>
                </a:extLst>
              </a:tr>
              <a:tr h="247997">
                <a:tc>
                  <a:txBody>
                    <a:bodyPr/>
                    <a:lstStyle/>
                    <a:p>
                      <a:pPr algn="l" fontAlgn="b"/>
                      <a:r>
                        <a:rPr lang="es-PE" sz="1600" b="1" i="0" u="none" strike="noStrike">
                          <a:effectLst/>
                          <a:latin typeface="Arial" panose="020B0604020202020204" pitchFamily="34" charset="0"/>
                        </a:rPr>
                        <a:t>PERSONAL CLAVE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47319509"/>
                  </a:ext>
                </a:extLst>
              </a:tr>
              <a:tr h="247997">
                <a:tc>
                  <a:txBody>
                    <a:bodyPr/>
                    <a:lstStyle/>
                    <a:p>
                      <a:pPr algn="l" fontAlgn="b"/>
                      <a:r>
                        <a:rPr lang="es-PE" sz="1600" b="1" i="0" u="none" strike="noStrike">
                          <a:solidFill>
                            <a:srgbClr val="002060"/>
                          </a:solidFill>
                          <a:effectLst/>
                          <a:latin typeface="Arial" panose="020B0604020202020204" pitchFamily="34" charset="0"/>
                        </a:rPr>
                        <a:t>SUPERVISOR DE OBRA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1" i="0" u="none" strike="noStrike">
                          <a:solidFill>
                            <a:srgbClr val="002060"/>
                          </a:solidFill>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1" i="0" u="none" strike="noStrike" dirty="0">
                          <a:solidFill>
                            <a:srgbClr val="002060"/>
                          </a:solidFill>
                          <a:effectLst/>
                          <a:latin typeface="Arial" panose="020B0604020202020204" pitchFamily="34" charset="0"/>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1" i="0" u="none" strike="noStrike" dirty="0">
                          <a:solidFill>
                            <a:srgbClr val="002060"/>
                          </a:solidFill>
                          <a:effectLst/>
                          <a:latin typeface="Arial" panose="020B0604020202020204" pitchFamily="34" charset="0"/>
                        </a:rPr>
                        <a:t>4,995.00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1" i="0" u="none" strike="noStrike">
                          <a:solidFill>
                            <a:srgbClr val="002060"/>
                          </a:solidFill>
                          <a:effectLst/>
                          <a:latin typeface="Arial" panose="020B0604020202020204" pitchFamily="34" charset="0"/>
                        </a:rPr>
                        <a:t>59,940.00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55510503"/>
                  </a:ext>
                </a:extLst>
              </a:tr>
              <a:tr h="247997">
                <a:tc>
                  <a:txBody>
                    <a:bodyPr/>
                    <a:lstStyle/>
                    <a:p>
                      <a:pPr algn="l" fontAlgn="b"/>
                      <a:r>
                        <a:rPr lang="es-PE" sz="1600" b="1" i="0" u="none" strike="noStrike">
                          <a:effectLst/>
                          <a:latin typeface="Arial" panose="020B0604020202020204" pitchFamily="34" charset="0"/>
                        </a:rPr>
                        <a:t>PERSONAL DE APOYO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PE" sz="1600" b="0"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22076635"/>
                  </a:ext>
                </a:extLst>
              </a:tr>
              <a:tr h="247997">
                <a:tc>
                  <a:txBody>
                    <a:bodyPr/>
                    <a:lstStyle/>
                    <a:p>
                      <a:pPr algn="l" fontAlgn="b"/>
                      <a:r>
                        <a:rPr lang="es-PE" sz="1600" b="0" i="0" u="none" strike="noStrike">
                          <a:solidFill>
                            <a:srgbClr val="FF0000"/>
                          </a:solidFill>
                          <a:effectLst/>
                          <a:latin typeface="Arial" panose="020B0604020202020204" pitchFamily="34" charset="0"/>
                        </a:rPr>
                        <a:t>ASISTENTE ADMINISTRATIVO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2,450.00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dirty="0">
                          <a:effectLst/>
                          <a:latin typeface="Arial" panose="020B0604020202020204" pitchFamily="34" charset="0"/>
                        </a:rPr>
                        <a:t>19,600.00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85917284"/>
                  </a:ext>
                </a:extLst>
              </a:tr>
              <a:tr h="247997">
                <a:tc>
                  <a:txBody>
                    <a:bodyPr/>
                    <a:lstStyle/>
                    <a:p>
                      <a:pPr algn="l" fontAlgn="b"/>
                      <a:r>
                        <a:rPr lang="es-PE" sz="1600" b="0" i="0" u="none" strike="noStrike">
                          <a:solidFill>
                            <a:srgbClr val="FF0000"/>
                          </a:solidFill>
                          <a:effectLst/>
                          <a:latin typeface="Arial" panose="020B0604020202020204" pitchFamily="34" charset="0"/>
                        </a:rPr>
                        <a:t>ESPECIALISTA EN COSTOS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2,885.00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PE" sz="1600" b="0" i="0" u="none" strike="noStrike" dirty="0">
                          <a:effectLst/>
                          <a:latin typeface="Arial" panose="020B0604020202020204" pitchFamily="34" charset="0"/>
                        </a:rPr>
                        <a:t>28,850.00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7136361"/>
                  </a:ext>
                </a:extLst>
              </a:tr>
              <a:tr h="247997">
                <a:tc>
                  <a:txBody>
                    <a:bodyPr/>
                    <a:lstStyle/>
                    <a:p>
                      <a:pPr algn="ctr" fontAlgn="b"/>
                      <a:r>
                        <a:rPr lang="es-PE" sz="1600" b="1" i="0" u="none" strike="noStrike">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1600" b="0" i="0" u="none" strike="noStrike" dirty="0">
                          <a:effectLst/>
                          <a:latin typeface="Arial" panose="020B0604020202020204" pitchFamily="34" charset="0"/>
                        </a:rPr>
                        <a:t>108,390.00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759839"/>
                  </a:ext>
                </a:extLst>
              </a:tr>
            </a:tbl>
          </a:graphicData>
        </a:graphic>
      </p:graphicFrame>
    </p:spTree>
    <p:extLst>
      <p:ext uri="{BB962C8B-B14F-4D97-AF65-F5344CB8AC3E}">
        <p14:creationId xmlns:p14="http://schemas.microsoft.com/office/powerpoint/2010/main" val="2935803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D1FD7D1-1EB8-44E2-A970-977B2C278B92}"/>
              </a:ext>
            </a:extLst>
          </p:cNvPr>
          <p:cNvSpPr txBox="1"/>
          <p:nvPr/>
        </p:nvSpPr>
        <p:spPr>
          <a:xfrm>
            <a:off x="824947" y="520291"/>
            <a:ext cx="6096000" cy="369332"/>
          </a:xfrm>
          <a:prstGeom prst="rect">
            <a:avLst/>
          </a:prstGeom>
          <a:noFill/>
        </p:spPr>
        <p:txBody>
          <a:bodyPr wrap="square">
            <a:spAutoFit/>
          </a:bodyPr>
          <a:lstStyle/>
          <a:p>
            <a:r>
              <a:rPr lang="es-PE" b="1" dirty="0"/>
              <a:t>ESTRUCTURA DE GESTION DE PROYECTOS: FASE 2 Y 3</a:t>
            </a:r>
          </a:p>
        </p:txBody>
      </p:sp>
      <p:graphicFrame>
        <p:nvGraphicFramePr>
          <p:cNvPr id="3" name="Tabla 2">
            <a:extLst>
              <a:ext uri="{FF2B5EF4-FFF2-40B4-BE49-F238E27FC236}">
                <a16:creationId xmlns:a16="http://schemas.microsoft.com/office/drawing/2014/main" id="{187135B0-37B8-4CAF-88A8-E154CDBF3656}"/>
              </a:ext>
            </a:extLst>
          </p:cNvPr>
          <p:cNvGraphicFramePr>
            <a:graphicFrameLocks noGrp="1"/>
          </p:cNvGraphicFramePr>
          <p:nvPr/>
        </p:nvGraphicFramePr>
        <p:xfrm>
          <a:off x="967409" y="1025341"/>
          <a:ext cx="9594575" cy="4807318"/>
        </p:xfrm>
        <a:graphic>
          <a:graphicData uri="http://schemas.openxmlformats.org/drawingml/2006/table">
            <a:tbl>
              <a:tblPr/>
              <a:tblGrid>
                <a:gridCol w="4249876">
                  <a:extLst>
                    <a:ext uri="{9D8B030D-6E8A-4147-A177-3AD203B41FA5}">
                      <a16:colId xmlns:a16="http://schemas.microsoft.com/office/drawing/2014/main" val="1634485637"/>
                    </a:ext>
                  </a:extLst>
                </a:gridCol>
                <a:gridCol w="1381106">
                  <a:extLst>
                    <a:ext uri="{9D8B030D-6E8A-4147-A177-3AD203B41FA5}">
                      <a16:colId xmlns:a16="http://schemas.microsoft.com/office/drawing/2014/main" val="904522378"/>
                    </a:ext>
                  </a:extLst>
                </a:gridCol>
                <a:gridCol w="1346891">
                  <a:extLst>
                    <a:ext uri="{9D8B030D-6E8A-4147-A177-3AD203B41FA5}">
                      <a16:colId xmlns:a16="http://schemas.microsoft.com/office/drawing/2014/main" val="3301585324"/>
                    </a:ext>
                  </a:extLst>
                </a:gridCol>
                <a:gridCol w="1363119">
                  <a:extLst>
                    <a:ext uri="{9D8B030D-6E8A-4147-A177-3AD203B41FA5}">
                      <a16:colId xmlns:a16="http://schemas.microsoft.com/office/drawing/2014/main" val="1705295033"/>
                    </a:ext>
                  </a:extLst>
                </a:gridCol>
                <a:gridCol w="1253583">
                  <a:extLst>
                    <a:ext uri="{9D8B030D-6E8A-4147-A177-3AD203B41FA5}">
                      <a16:colId xmlns:a16="http://schemas.microsoft.com/office/drawing/2014/main" val="2008011750"/>
                    </a:ext>
                  </a:extLst>
                </a:gridCol>
              </a:tblGrid>
              <a:tr h="509022">
                <a:tc>
                  <a:txBody>
                    <a:bodyPr/>
                    <a:lstStyle/>
                    <a:p>
                      <a:pPr algn="ctr" fontAlgn="b"/>
                      <a:r>
                        <a:rPr lang="es-PE" sz="1600" b="1" i="0" u="none" strike="noStrike" dirty="0">
                          <a:effectLst/>
                          <a:latin typeface="Arial" panose="020B0604020202020204" pitchFamily="34" charset="0"/>
                        </a:rPr>
                        <a:t>CARGO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dirty="0" err="1">
                          <a:effectLst/>
                          <a:latin typeface="Arial" panose="020B0604020202020204" pitchFamily="34" charset="0"/>
                        </a:rPr>
                        <a:t>N°</a:t>
                      </a:r>
                      <a:r>
                        <a:rPr lang="es-PE" sz="1600" b="1" i="0" u="none" strike="noStrike" dirty="0">
                          <a:effectLst/>
                          <a:latin typeface="Arial" panose="020B0604020202020204" pitchFamily="34" charset="0"/>
                        </a:rPr>
                        <a:t> DE PERSONAS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MESES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dirty="0">
                          <a:effectLst/>
                          <a:latin typeface="Arial" panose="020B0604020202020204" pitchFamily="34" charset="0"/>
                        </a:rPr>
                        <a:t>COSTO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SUB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142795"/>
                  </a:ext>
                </a:extLst>
              </a:tr>
              <a:tr h="286922">
                <a:tc>
                  <a:txBody>
                    <a:bodyPr/>
                    <a:lstStyle/>
                    <a:p>
                      <a:pPr algn="ctr" fontAlgn="b"/>
                      <a:r>
                        <a:rPr lang="es-PE" sz="1600" b="1" i="0" u="none" strike="noStrike">
                          <a:effectLst/>
                          <a:latin typeface="Arial" panose="020B0604020202020204" pitchFamily="34" charset="0"/>
                        </a:rPr>
                        <a:t>EQUIPO REVISOR 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8410093"/>
                  </a:ext>
                </a:extLst>
              </a:tr>
              <a:tr h="286922">
                <a:tc>
                  <a:txBody>
                    <a:bodyPr/>
                    <a:lstStyle/>
                    <a:p>
                      <a:pPr algn="l" fontAlgn="b"/>
                      <a:r>
                        <a:rPr lang="es-PE" sz="1600" b="0" i="0" u="none" strike="noStrike">
                          <a:effectLst/>
                          <a:latin typeface="Arial" panose="020B0604020202020204" pitchFamily="34" charset="0"/>
                        </a:rPr>
                        <a:t>ARQUITECTO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7699656"/>
                  </a:ext>
                </a:extLst>
              </a:tr>
              <a:tr h="286922">
                <a:tc>
                  <a:txBody>
                    <a:bodyPr/>
                    <a:lstStyle/>
                    <a:p>
                      <a:pPr algn="l" fontAlgn="b"/>
                      <a:r>
                        <a:rPr lang="es-PE" sz="1600" b="0" i="0" u="none" strike="noStrike">
                          <a:effectLst/>
                          <a:latin typeface="Arial" panose="020B0604020202020204" pitchFamily="34" charset="0"/>
                        </a:rPr>
                        <a:t>ING. ESTRUCTURAL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3,000.00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3,000.00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14488911"/>
                  </a:ext>
                </a:extLst>
              </a:tr>
              <a:tr h="286922">
                <a:tc>
                  <a:txBody>
                    <a:bodyPr/>
                    <a:lstStyle/>
                    <a:p>
                      <a:pPr algn="l" fontAlgn="b"/>
                      <a:r>
                        <a:rPr lang="es-PE" sz="1600" b="0" i="0" u="none" strike="noStrike">
                          <a:effectLst/>
                          <a:latin typeface="Arial" panose="020B0604020202020204" pitchFamily="34" charset="0"/>
                        </a:rPr>
                        <a:t>ING. SANITARIO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92964490"/>
                  </a:ext>
                </a:extLst>
              </a:tr>
              <a:tr h="286922">
                <a:tc>
                  <a:txBody>
                    <a:bodyPr/>
                    <a:lstStyle/>
                    <a:p>
                      <a:pPr algn="l" fontAlgn="b"/>
                      <a:r>
                        <a:rPr lang="es-PE" sz="1600" b="0" i="0" u="none" strike="noStrike">
                          <a:effectLst/>
                          <a:latin typeface="Arial" panose="020B0604020202020204" pitchFamily="34" charset="0"/>
                        </a:rPr>
                        <a:t>ING. ELECTRICISTA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83849569"/>
                  </a:ext>
                </a:extLst>
              </a:tr>
              <a:tr h="509022">
                <a:tc>
                  <a:txBody>
                    <a:bodyPr/>
                    <a:lstStyle/>
                    <a:p>
                      <a:pPr algn="ctr" fontAlgn="b"/>
                      <a:r>
                        <a:rPr lang="es-ES" sz="1600" b="1" i="0" u="none" strike="noStrike">
                          <a:effectLst/>
                          <a:latin typeface="Arial" panose="020B0604020202020204" pitchFamily="34" charset="0"/>
                        </a:rPr>
                        <a:t>EQUIPO DE PLAN DE ADQUISICIONES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PE" sz="1600" b="0"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20435824"/>
                  </a:ext>
                </a:extLst>
              </a:tr>
              <a:tr h="286922">
                <a:tc>
                  <a:txBody>
                    <a:bodyPr/>
                    <a:lstStyle/>
                    <a:p>
                      <a:pPr algn="l" fontAlgn="b"/>
                      <a:r>
                        <a:rPr lang="es-PE" sz="1600" b="0" i="0" u="none" strike="noStrike" dirty="0">
                          <a:effectLst/>
                          <a:latin typeface="Arial" panose="020B0604020202020204" pitchFamily="34" charset="0"/>
                        </a:rPr>
                        <a:t>ESPECIALISTA COSTOS Y PRESUPUESTO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3,600.00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1,800.00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34087013"/>
                  </a:ext>
                </a:extLst>
              </a:tr>
              <a:tr h="509022">
                <a:tc>
                  <a:txBody>
                    <a:bodyPr/>
                    <a:lstStyle/>
                    <a:p>
                      <a:pPr algn="l" fontAlgn="b"/>
                      <a:r>
                        <a:rPr lang="es-PE" sz="1600" b="0" i="0" u="none" strike="noStrike" dirty="0">
                          <a:effectLst/>
                          <a:latin typeface="Arial" panose="020B0604020202020204" pitchFamily="34" charset="0"/>
                        </a:rPr>
                        <a:t>ESPECIALISTA EN CONTRTACIONES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1,500.00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dirty="0">
                          <a:effectLst/>
                          <a:latin typeface="Arial" panose="020B0604020202020204" pitchFamily="34" charset="0"/>
                        </a:rPr>
                        <a:t>1,500.00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18596603"/>
                  </a:ext>
                </a:extLst>
              </a:tr>
              <a:tr h="298876">
                <a:tc>
                  <a:txBody>
                    <a:bodyPr/>
                    <a:lstStyle/>
                    <a:p>
                      <a:pPr algn="ctr" fontAlgn="b"/>
                      <a:r>
                        <a:rPr lang="es-PE" sz="1600" b="1" i="0" u="none" strike="noStrike">
                          <a:effectLst/>
                          <a:latin typeface="Arial" panose="020B0604020202020204" pitchFamily="34" charset="0"/>
                        </a:rPr>
                        <a:t>EQUIPO GESTIÓN DE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62844842"/>
                  </a:ext>
                </a:extLst>
              </a:tr>
              <a:tr h="375170">
                <a:tc>
                  <a:txBody>
                    <a:bodyPr/>
                    <a:lstStyle/>
                    <a:p>
                      <a:pPr algn="l" fontAlgn="b"/>
                      <a:r>
                        <a:rPr lang="es-PE" sz="1600" b="0" i="0" u="none" strike="noStrike" dirty="0">
                          <a:effectLst/>
                          <a:latin typeface="Arial" panose="020B0604020202020204" pitchFamily="34" charset="0"/>
                        </a:rPr>
                        <a:t>ESPECIALISTA COSTOS  Y PRESUPUESTO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3,600.00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dirty="0">
                          <a:effectLst/>
                          <a:latin typeface="Arial" panose="020B0604020202020204" pitchFamily="34" charset="0"/>
                        </a:rPr>
                        <a:t>7,200.00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57056667"/>
                  </a:ext>
                </a:extLst>
              </a:tr>
              <a:tr h="298876">
                <a:tc>
                  <a:txBody>
                    <a:bodyPr/>
                    <a:lstStyle/>
                    <a:p>
                      <a:pPr algn="l" fontAlgn="b"/>
                      <a:r>
                        <a:rPr lang="es-PE" sz="1600" b="0" i="0" u="none" strike="noStrike" dirty="0">
                          <a:effectLst/>
                          <a:latin typeface="Arial" panose="020B0604020202020204" pitchFamily="34" charset="0"/>
                        </a:rPr>
                        <a:t>GESTOR /COORD. DE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4,000.00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dirty="0">
                          <a:effectLst/>
                          <a:latin typeface="Arial" panose="020B0604020202020204" pitchFamily="34" charset="0"/>
                        </a:rPr>
                        <a:t>8,000.00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88922522"/>
                  </a:ext>
                </a:extLst>
              </a:tr>
              <a:tr h="298876">
                <a:tc>
                  <a:txBody>
                    <a:bodyPr/>
                    <a:lstStyle/>
                    <a:p>
                      <a:pPr algn="l" fontAlgn="b"/>
                      <a:r>
                        <a:rPr lang="es-PE" sz="1600" b="0" i="0" u="none" strike="noStrike" dirty="0">
                          <a:effectLst/>
                          <a:latin typeface="Arial" panose="020B0604020202020204" pitchFamily="34" charset="0"/>
                        </a:rPr>
                        <a:t>ESPECIALISTA EN CONTRATACIONES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effectLst/>
                          <a:latin typeface="Arial" panose="020B060402020202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effectLst/>
                          <a:latin typeface="Arial" panose="020B060402020202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effectLst/>
                          <a:latin typeface="Arial" panose="020B0604020202020204" pitchFamily="34" charset="0"/>
                        </a:rPr>
                        <a:t>2,500.00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PE" sz="1600" b="0" i="0" u="none" strike="noStrike" dirty="0">
                          <a:effectLst/>
                          <a:latin typeface="Arial" panose="020B0604020202020204" pitchFamily="34" charset="0"/>
                        </a:rPr>
                        <a:t>5,000.00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1061233"/>
                  </a:ext>
                </a:extLst>
              </a:tr>
              <a:tr h="286922">
                <a:tc gridSpan="4">
                  <a:txBody>
                    <a:bodyPr/>
                    <a:lstStyle/>
                    <a:p>
                      <a:pPr algn="ctr" fontAlgn="b"/>
                      <a:r>
                        <a:rPr lang="es-PE" sz="1600" b="0" i="0" u="none" strike="noStrike" dirty="0">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gn="r" fontAlgn="b"/>
                      <a:r>
                        <a:rPr lang="es-PE" sz="1600" b="0" i="0" u="none" strike="noStrike" dirty="0">
                          <a:effectLst/>
                          <a:latin typeface="Arial" panose="020B0604020202020204" pitchFamily="34" charset="0"/>
                        </a:rPr>
                        <a:t>32,500.00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141313"/>
                  </a:ext>
                </a:extLst>
              </a:tr>
            </a:tbl>
          </a:graphicData>
        </a:graphic>
      </p:graphicFrame>
    </p:spTree>
    <p:extLst>
      <p:ext uri="{BB962C8B-B14F-4D97-AF65-F5344CB8AC3E}">
        <p14:creationId xmlns:p14="http://schemas.microsoft.com/office/powerpoint/2010/main" val="1010272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D1FD7D1-1EB8-44E2-A970-977B2C278B92}"/>
              </a:ext>
            </a:extLst>
          </p:cNvPr>
          <p:cNvSpPr txBox="1"/>
          <p:nvPr/>
        </p:nvSpPr>
        <p:spPr>
          <a:xfrm>
            <a:off x="3223590" y="573299"/>
            <a:ext cx="6096000" cy="369332"/>
          </a:xfrm>
          <a:prstGeom prst="rect">
            <a:avLst/>
          </a:prstGeom>
          <a:noFill/>
        </p:spPr>
        <p:txBody>
          <a:bodyPr wrap="square">
            <a:spAutoFit/>
          </a:bodyPr>
          <a:lstStyle/>
          <a:p>
            <a:r>
              <a:rPr lang="es-PE" b="1" dirty="0"/>
              <a:t>ESTRUCTURA DE COSTOS DE LIQUIDACION : FASE 3 Y 4</a:t>
            </a:r>
          </a:p>
        </p:txBody>
      </p:sp>
      <p:graphicFrame>
        <p:nvGraphicFramePr>
          <p:cNvPr id="2" name="Tabla 1">
            <a:extLst>
              <a:ext uri="{FF2B5EF4-FFF2-40B4-BE49-F238E27FC236}">
                <a16:creationId xmlns:a16="http://schemas.microsoft.com/office/drawing/2014/main" id="{FBD5BD10-4DCD-498C-975C-0D61A16C805A}"/>
              </a:ext>
            </a:extLst>
          </p:cNvPr>
          <p:cNvGraphicFramePr>
            <a:graphicFrameLocks noGrp="1"/>
          </p:cNvGraphicFramePr>
          <p:nvPr/>
        </p:nvGraphicFramePr>
        <p:xfrm>
          <a:off x="927099" y="1225170"/>
          <a:ext cx="8720484" cy="3251034"/>
        </p:xfrm>
        <a:graphic>
          <a:graphicData uri="http://schemas.openxmlformats.org/drawingml/2006/table">
            <a:tbl>
              <a:tblPr/>
              <a:tblGrid>
                <a:gridCol w="3796466">
                  <a:extLst>
                    <a:ext uri="{9D8B030D-6E8A-4147-A177-3AD203B41FA5}">
                      <a16:colId xmlns:a16="http://schemas.microsoft.com/office/drawing/2014/main" val="1153664831"/>
                    </a:ext>
                  </a:extLst>
                </a:gridCol>
                <a:gridCol w="1214870">
                  <a:extLst>
                    <a:ext uri="{9D8B030D-6E8A-4147-A177-3AD203B41FA5}">
                      <a16:colId xmlns:a16="http://schemas.microsoft.com/office/drawing/2014/main" val="2749906165"/>
                    </a:ext>
                  </a:extLst>
                </a:gridCol>
                <a:gridCol w="1260427">
                  <a:extLst>
                    <a:ext uri="{9D8B030D-6E8A-4147-A177-3AD203B41FA5}">
                      <a16:colId xmlns:a16="http://schemas.microsoft.com/office/drawing/2014/main" val="1283178975"/>
                    </a:ext>
                  </a:extLst>
                </a:gridCol>
                <a:gridCol w="1275613">
                  <a:extLst>
                    <a:ext uri="{9D8B030D-6E8A-4147-A177-3AD203B41FA5}">
                      <a16:colId xmlns:a16="http://schemas.microsoft.com/office/drawing/2014/main" val="2582858568"/>
                    </a:ext>
                  </a:extLst>
                </a:gridCol>
                <a:gridCol w="1173108">
                  <a:extLst>
                    <a:ext uri="{9D8B030D-6E8A-4147-A177-3AD203B41FA5}">
                      <a16:colId xmlns:a16="http://schemas.microsoft.com/office/drawing/2014/main" val="1812804963"/>
                    </a:ext>
                  </a:extLst>
                </a:gridCol>
              </a:tblGrid>
              <a:tr h="420724">
                <a:tc>
                  <a:txBody>
                    <a:bodyPr/>
                    <a:lstStyle/>
                    <a:p>
                      <a:pPr algn="ctr" fontAlgn="b"/>
                      <a:r>
                        <a:rPr lang="es-PE" sz="1600" b="1" i="0" u="none" strike="noStrike" dirty="0">
                          <a:effectLst/>
                          <a:latin typeface="Arial" panose="020B0604020202020204" pitchFamily="34" charset="0"/>
                        </a:rPr>
                        <a:t>CARGO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N° DE PERSONAS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MESES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COSTO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SUB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427091"/>
                  </a:ext>
                </a:extLst>
              </a:tr>
              <a:tr h="305981">
                <a:tc>
                  <a:txBody>
                    <a:bodyPr/>
                    <a:lstStyle/>
                    <a:p>
                      <a:pPr algn="l" fontAlgn="b"/>
                      <a:r>
                        <a:rPr lang="es-PE" sz="1600" b="1" i="0" u="none" strike="noStrike">
                          <a:effectLst/>
                          <a:latin typeface="Arial" panose="020B0604020202020204" pitchFamily="34" charset="0"/>
                        </a:rPr>
                        <a:t>LIQUIDACION PARCIAL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93190192"/>
                  </a:ext>
                </a:extLst>
              </a:tr>
              <a:tr h="305981">
                <a:tc>
                  <a:txBody>
                    <a:bodyPr/>
                    <a:lstStyle/>
                    <a:p>
                      <a:pPr algn="l" fontAlgn="b"/>
                      <a:r>
                        <a:rPr lang="es-PE" sz="1600" b="0" i="0" u="none" strike="noStrike">
                          <a:effectLst/>
                          <a:latin typeface="Arial" panose="020B0604020202020204" pitchFamily="34" charset="0"/>
                        </a:rPr>
                        <a:t>LIQUIDADOR TECNICO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4,995.00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4,995.00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95701281"/>
                  </a:ext>
                </a:extLst>
              </a:tr>
              <a:tr h="305981">
                <a:tc>
                  <a:txBody>
                    <a:bodyPr/>
                    <a:lstStyle/>
                    <a:p>
                      <a:pPr algn="l" fontAlgn="b"/>
                      <a:r>
                        <a:rPr lang="es-PE" sz="1600" b="0" i="0" u="none" strike="noStrike">
                          <a:effectLst/>
                          <a:latin typeface="Arial" panose="020B0604020202020204" pitchFamily="34" charset="0"/>
                        </a:rPr>
                        <a:t>LIQUIDADOR FINANCIERO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3,207.00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3,207.00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52299259"/>
                  </a:ext>
                </a:extLst>
              </a:tr>
              <a:tr h="305981">
                <a:tc>
                  <a:txBody>
                    <a:bodyPr/>
                    <a:lstStyle/>
                    <a:p>
                      <a:pPr algn="l" fontAlgn="b"/>
                      <a:r>
                        <a:rPr lang="es-PE" sz="1600" b="0" i="0" u="none" strike="noStrike">
                          <a:effectLst/>
                          <a:latin typeface="Arial" panose="020B0604020202020204" pitchFamily="34" charset="0"/>
                        </a:rPr>
                        <a:t>TOPOGRAFO CADISTA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2,450.00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2,450.00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53942724"/>
                  </a:ext>
                </a:extLst>
              </a:tr>
              <a:tr h="305981">
                <a:tc>
                  <a:txBody>
                    <a:bodyPr/>
                    <a:lstStyle/>
                    <a:p>
                      <a:pPr algn="l" fontAlgn="b"/>
                      <a:r>
                        <a:rPr lang="es-PE" sz="1600" b="1" i="0" u="none" strike="noStrike">
                          <a:effectLst/>
                          <a:latin typeface="Arial" panose="020B0604020202020204" pitchFamily="34" charset="0"/>
                        </a:rPr>
                        <a:t>LIQUIDACION FINAL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PE" sz="1600" b="0" i="0" u="none" strike="noStrike" dirty="0">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46890442"/>
                  </a:ext>
                </a:extLst>
              </a:tr>
              <a:tr h="305981">
                <a:tc>
                  <a:txBody>
                    <a:bodyPr/>
                    <a:lstStyle/>
                    <a:p>
                      <a:pPr algn="l" fontAlgn="b"/>
                      <a:r>
                        <a:rPr lang="es-PE" sz="1600" b="0" i="0" u="none" strike="noStrike">
                          <a:effectLst/>
                          <a:latin typeface="Arial" panose="020B0604020202020204" pitchFamily="34" charset="0"/>
                        </a:rPr>
                        <a:t>LIQUIDADOR TECNICO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4,995.00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9,990.00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14764623"/>
                  </a:ext>
                </a:extLst>
              </a:tr>
              <a:tr h="305981">
                <a:tc>
                  <a:txBody>
                    <a:bodyPr/>
                    <a:lstStyle/>
                    <a:p>
                      <a:pPr algn="l" fontAlgn="b"/>
                      <a:r>
                        <a:rPr lang="es-PE" sz="1600" b="0" i="0" u="none" strike="noStrike">
                          <a:effectLst/>
                          <a:latin typeface="Arial" panose="020B0604020202020204" pitchFamily="34" charset="0"/>
                        </a:rPr>
                        <a:t>LIQUIDADOR FINANCIERO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a:effectLst/>
                          <a:latin typeface="Arial" panose="020B060402020202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PE" sz="1600" b="0" i="0" u="none" strike="noStrike" dirty="0">
                          <a:effectLst/>
                          <a:latin typeface="Arial" panose="020B0604020202020204" pitchFamily="34" charset="0"/>
                        </a:rPr>
                        <a:t>3,207.00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s-PE" sz="1600" b="0" i="0" u="none" strike="noStrike">
                          <a:effectLst/>
                          <a:latin typeface="Arial" panose="020B0604020202020204" pitchFamily="34" charset="0"/>
                        </a:rPr>
                        <a:t>6,414.00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36573530"/>
                  </a:ext>
                </a:extLst>
              </a:tr>
              <a:tr h="305981">
                <a:tc>
                  <a:txBody>
                    <a:bodyPr/>
                    <a:lstStyle/>
                    <a:p>
                      <a:pPr algn="l" fontAlgn="b"/>
                      <a:r>
                        <a:rPr lang="es-PE" sz="1600" b="0" i="0" u="none" strike="noStrike">
                          <a:effectLst/>
                          <a:latin typeface="Arial" panose="020B0604020202020204" pitchFamily="34" charset="0"/>
                        </a:rPr>
                        <a:t>TOPOGRAFO CADISTA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effectLst/>
                          <a:latin typeface="Arial" panose="020B060402020202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dirty="0">
                          <a:effectLst/>
                          <a:latin typeface="Arial" panose="020B0604020202020204" pitchFamily="34" charset="0"/>
                        </a:rPr>
                        <a:t>2,450.00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s-PE" sz="1600" b="0" i="0" u="none" strike="noStrike" dirty="0">
                          <a:effectLst/>
                          <a:latin typeface="Arial" panose="020B0604020202020204" pitchFamily="34" charset="0"/>
                        </a:rPr>
                        <a:t>4,900.00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537164"/>
                  </a:ext>
                </a:extLst>
              </a:tr>
              <a:tr h="305981">
                <a:tc>
                  <a:txBody>
                    <a:bodyPr/>
                    <a:lstStyle/>
                    <a:p>
                      <a:pPr algn="ctr" fontAlgn="b"/>
                      <a:r>
                        <a:rPr lang="es-PE" sz="1600" b="1" i="0" u="none" strike="noStrike">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1600" b="1" i="0" u="none" strike="noStrike" dirty="0">
                          <a:effectLst/>
                          <a:latin typeface="Arial" panose="020B0604020202020204" pitchFamily="34" charset="0"/>
                        </a:rPr>
                        <a:t>31,956.00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275306"/>
                  </a:ext>
                </a:extLst>
              </a:tr>
            </a:tbl>
          </a:graphicData>
        </a:graphic>
      </p:graphicFrame>
    </p:spTree>
    <p:extLst>
      <p:ext uri="{BB962C8B-B14F-4D97-AF65-F5344CB8AC3E}">
        <p14:creationId xmlns:p14="http://schemas.microsoft.com/office/powerpoint/2010/main" val="3299826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A4298-4363-4638-A203-B0E700CF879A}"/>
              </a:ext>
            </a:extLst>
          </p:cNvPr>
          <p:cNvSpPr>
            <a:spLocks noGrp="1"/>
          </p:cNvSpPr>
          <p:nvPr>
            <p:ph type="title"/>
          </p:nvPr>
        </p:nvSpPr>
        <p:spPr>
          <a:xfrm>
            <a:off x="490330" y="0"/>
            <a:ext cx="11449878" cy="1325563"/>
          </a:xfrm>
        </p:spPr>
        <p:txBody>
          <a:bodyPr/>
          <a:lstStyle/>
          <a:p>
            <a:r>
              <a:rPr lang="es-PE" b="1" dirty="0"/>
              <a:t> </a:t>
            </a:r>
            <a:r>
              <a:rPr lang="es-PE" sz="2800" b="1" dirty="0"/>
              <a:t>Alineamiento de funciones: Revisión ETO y en ejecución de obra</a:t>
            </a:r>
            <a:endParaRPr lang="es-PE" b="1" dirty="0"/>
          </a:p>
        </p:txBody>
      </p:sp>
      <p:graphicFrame>
        <p:nvGraphicFramePr>
          <p:cNvPr id="3" name="Tabla 2">
            <a:extLst>
              <a:ext uri="{FF2B5EF4-FFF2-40B4-BE49-F238E27FC236}">
                <a16:creationId xmlns:a16="http://schemas.microsoft.com/office/drawing/2014/main" id="{C3959175-4033-467A-8932-E46BFB863110}"/>
              </a:ext>
            </a:extLst>
          </p:cNvPr>
          <p:cNvGraphicFramePr>
            <a:graphicFrameLocks noGrp="1"/>
          </p:cNvGraphicFramePr>
          <p:nvPr/>
        </p:nvGraphicFramePr>
        <p:xfrm>
          <a:off x="443947" y="1232452"/>
          <a:ext cx="11304105" cy="6065124"/>
        </p:xfrm>
        <a:graphic>
          <a:graphicData uri="http://schemas.openxmlformats.org/drawingml/2006/table">
            <a:tbl>
              <a:tblPr/>
              <a:tblGrid>
                <a:gridCol w="3603284">
                  <a:extLst>
                    <a:ext uri="{9D8B030D-6E8A-4147-A177-3AD203B41FA5}">
                      <a16:colId xmlns:a16="http://schemas.microsoft.com/office/drawing/2014/main" val="2652773471"/>
                    </a:ext>
                  </a:extLst>
                </a:gridCol>
                <a:gridCol w="3826495">
                  <a:extLst>
                    <a:ext uri="{9D8B030D-6E8A-4147-A177-3AD203B41FA5}">
                      <a16:colId xmlns:a16="http://schemas.microsoft.com/office/drawing/2014/main" val="1952631764"/>
                    </a:ext>
                  </a:extLst>
                </a:gridCol>
                <a:gridCol w="3874326">
                  <a:extLst>
                    <a:ext uri="{9D8B030D-6E8A-4147-A177-3AD203B41FA5}">
                      <a16:colId xmlns:a16="http://schemas.microsoft.com/office/drawing/2014/main" val="3008543835"/>
                    </a:ext>
                  </a:extLst>
                </a:gridCol>
              </a:tblGrid>
              <a:tr h="302441">
                <a:tc>
                  <a:txBody>
                    <a:bodyPr/>
                    <a:lstStyle/>
                    <a:p>
                      <a:pPr algn="ctr" fontAlgn="b"/>
                      <a:r>
                        <a:rPr lang="es-PE" sz="2000" b="1" i="0" u="none" strike="noStrike" dirty="0">
                          <a:solidFill>
                            <a:srgbClr val="000000"/>
                          </a:solidFill>
                          <a:effectLst/>
                          <a:latin typeface="Calibri" panose="020F0502020204030204" pitchFamily="34" charset="0"/>
                        </a:rPr>
                        <a:t>OFICINA DE ADMINISTRACION DIRECTA</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ctr" fontAlgn="b"/>
                      <a:r>
                        <a:rPr lang="es-PE" sz="2000" b="1" i="0" u="none" strike="noStrike">
                          <a:solidFill>
                            <a:srgbClr val="000000"/>
                          </a:solidFill>
                          <a:effectLst/>
                          <a:latin typeface="Calibri" panose="020F0502020204030204" pitchFamily="34" charset="0"/>
                        </a:rPr>
                        <a:t>RESIDENTE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s-PE" sz="2000" b="1" i="0" u="none" strike="noStrike">
                          <a:solidFill>
                            <a:srgbClr val="000000"/>
                          </a:solidFill>
                          <a:effectLst/>
                          <a:latin typeface="Calibri" panose="020F0502020204030204" pitchFamily="34" charset="0"/>
                        </a:rPr>
                        <a:t>SUPERVISOR</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859715908"/>
                  </a:ext>
                </a:extLst>
              </a:tr>
              <a:tr h="1542456">
                <a:tc>
                  <a:txBody>
                    <a:bodyPr/>
                    <a:lstStyle/>
                    <a:p>
                      <a:pPr algn="ctr" fontAlgn="ctr"/>
                      <a:r>
                        <a:rPr lang="es-ES" sz="1600" b="0" i="0" u="none" strike="noStrike" dirty="0">
                          <a:solidFill>
                            <a:srgbClr val="000000"/>
                          </a:solidFill>
                          <a:effectLst/>
                          <a:latin typeface="Arial" panose="020B0604020202020204" pitchFamily="34" charset="0"/>
                        </a:rPr>
                        <a:t>e)</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Entregar al Residente e Inspector o Supervisor de Obra ejemplares del Expediente Técnico de obra aprobado con resolución correspondiente.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ES" sz="1600" b="0" i="0" u="none" strike="noStrike" dirty="0">
                          <a:solidFill>
                            <a:srgbClr val="000000"/>
                          </a:solidFill>
                          <a:effectLst/>
                          <a:latin typeface="Arial" panose="020B0604020202020204" pitchFamily="34" charset="0"/>
                        </a:rPr>
                        <a:t>a)</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Emitir un informe de revisión del expediente técnico previo al inicio de la ejecución física de la obra, el mismo que debe ser alcanzado al inspector o supervisor para su revisión correspondiente.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ES" sz="1600" b="0" i="0" u="none" strike="noStrike" dirty="0">
                          <a:solidFill>
                            <a:srgbClr val="000000"/>
                          </a:solidFill>
                          <a:effectLst/>
                          <a:latin typeface="Arial" panose="020B0604020202020204" pitchFamily="34" charset="0"/>
                        </a:rPr>
                        <a:t>a)</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Validar el informe de revisión del expediente técnico de obra presentado por el residente de obra previo al inicio de la ejecución física de la obra, el mismo que debe ser elevado a la entidad, adjuntando su evaluación, pronunciamiento y verificaciones propias realizadas como inspector o supervisor.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299587131"/>
                  </a:ext>
                </a:extLst>
              </a:tr>
              <a:tr h="1028304">
                <a:tc rowSpan="3">
                  <a:txBody>
                    <a:bodyPr/>
                    <a:lstStyle/>
                    <a:p>
                      <a:pPr algn="ctr" fontAlgn="ctr"/>
                      <a:r>
                        <a:rPr lang="es-ES" sz="1600" b="0" i="0" u="none" strike="noStrike" dirty="0">
                          <a:solidFill>
                            <a:srgbClr val="000000"/>
                          </a:solidFill>
                          <a:effectLst/>
                          <a:latin typeface="Arial" panose="020B0604020202020204" pitchFamily="34" charset="0"/>
                        </a:rPr>
                        <a:t>l)</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Realizar visitas inopinadas a las obras en ejecución por administración directa e informar los resultados al nivel correspondiente.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a:solidFill>
                            <a:srgbClr val="000000"/>
                          </a:solidFill>
                          <a:effectLst/>
                          <a:latin typeface="Arial" panose="020B0604020202020204" pitchFamily="34" charset="0"/>
                        </a:rPr>
                        <a:t>c)</a:t>
                      </a:r>
                      <a:r>
                        <a:rPr lang="es-ES" sz="1100" b="0" i="0" u="none" strike="noStrike">
                          <a:solidFill>
                            <a:srgbClr val="000000"/>
                          </a:solidFill>
                          <a:effectLst/>
                          <a:latin typeface="Times New Roman" panose="02020603050405020304" pitchFamily="18" charset="0"/>
                        </a:rPr>
                        <a:t>         </a:t>
                      </a:r>
                      <a:r>
                        <a:rPr lang="es-ES" sz="1600" b="0" i="0" u="none" strike="noStrike">
                          <a:solidFill>
                            <a:srgbClr val="000000"/>
                          </a:solidFill>
                          <a:effectLst/>
                          <a:latin typeface="Arial" panose="020B0604020202020204" pitchFamily="34" charset="0"/>
                        </a:rPr>
                        <a:t>Cautelar que los trabajos o partidas ejecutadas estén de acuerdo con lo previsto en el expediente técnico en cuanto a calidad y normas técnicas aplicables.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ES" sz="1600" b="0" i="0" u="none" strike="noStrike" dirty="0">
                          <a:solidFill>
                            <a:srgbClr val="000000"/>
                          </a:solidFill>
                          <a:effectLst/>
                          <a:latin typeface="Arial" panose="020B0604020202020204" pitchFamily="34" charset="0"/>
                        </a:rPr>
                        <a:t>d)</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Aprobar la conformidad técnica de los trabajos ejecutados, de la calidad de los materiales utilizados y de la calidad de mano de obra utilizada.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033238585"/>
                  </a:ext>
                </a:extLst>
              </a:tr>
              <a:tr h="1028304">
                <a:tc vMerge="1">
                  <a:txBody>
                    <a:bodyPr/>
                    <a:lstStyle/>
                    <a:p>
                      <a:endParaRPr lang="es-PE"/>
                    </a:p>
                  </a:txBody>
                  <a:tcPr/>
                </a:tc>
                <a:tc>
                  <a:txBody>
                    <a:bodyPr/>
                    <a:lstStyle/>
                    <a:p>
                      <a:pPr algn="ctr" fontAlgn="ctr"/>
                      <a:r>
                        <a:rPr lang="es-ES" sz="1600" b="0" i="0" u="none" strike="noStrike">
                          <a:solidFill>
                            <a:srgbClr val="000000"/>
                          </a:solidFill>
                          <a:effectLst/>
                          <a:latin typeface="Arial" panose="020B0604020202020204" pitchFamily="34" charset="0"/>
                        </a:rPr>
                        <a:t>d)</a:t>
                      </a:r>
                      <a:r>
                        <a:rPr lang="es-ES" sz="1100" b="0" i="0" u="none" strike="noStrike">
                          <a:solidFill>
                            <a:srgbClr val="000000"/>
                          </a:solidFill>
                          <a:effectLst/>
                          <a:latin typeface="Times New Roman" panose="02020603050405020304" pitchFamily="18" charset="0"/>
                        </a:rPr>
                        <a:t>        </a:t>
                      </a:r>
                      <a:r>
                        <a:rPr lang="es-ES" sz="1600" b="0" i="0" u="none" strike="noStrike">
                          <a:solidFill>
                            <a:srgbClr val="000000"/>
                          </a:solidFill>
                          <a:effectLst/>
                          <a:latin typeface="Arial" panose="020B0604020202020204" pitchFamily="34" charset="0"/>
                        </a:rPr>
                        <a:t>Cautelar que se cumpla el programa de ejecución de obra vigente y se concluya la ejecución de la obra dentro del plazo previsto.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ES" sz="1600" b="0" i="0" u="none" strike="noStrike" dirty="0">
                          <a:solidFill>
                            <a:srgbClr val="000000"/>
                          </a:solidFill>
                          <a:effectLst/>
                          <a:latin typeface="Arial" panose="020B0604020202020204" pitchFamily="34" charset="0"/>
                        </a:rPr>
                        <a:t>e)</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Velar porque se cumpla el programa de ejecución de obra vigente, así como con la conclusión de la ejecución de la obra dentro del plazo establecido.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169856295"/>
                  </a:ext>
                </a:extLst>
              </a:tr>
              <a:tr h="1028304">
                <a:tc vMerge="1">
                  <a:txBody>
                    <a:bodyPr/>
                    <a:lstStyle/>
                    <a:p>
                      <a:endParaRPr lang="es-PE"/>
                    </a:p>
                  </a:txBody>
                  <a:tcPr/>
                </a:tc>
                <a:tc>
                  <a:txBody>
                    <a:bodyPr/>
                    <a:lstStyle/>
                    <a:p>
                      <a:pPr algn="ctr" fontAlgn="ctr"/>
                      <a:r>
                        <a:rPr lang="es-ES" sz="1600" b="0" i="0" u="none" strike="noStrike">
                          <a:solidFill>
                            <a:srgbClr val="000000"/>
                          </a:solidFill>
                          <a:effectLst/>
                          <a:latin typeface="Arial" panose="020B0604020202020204" pitchFamily="34" charset="0"/>
                        </a:rPr>
                        <a:t>f)</a:t>
                      </a:r>
                      <a:r>
                        <a:rPr lang="es-ES" sz="1100" b="0" i="0" u="none" strike="noStrike">
                          <a:solidFill>
                            <a:srgbClr val="000000"/>
                          </a:solidFill>
                          <a:effectLst/>
                          <a:latin typeface="Times New Roman" panose="02020603050405020304" pitchFamily="18" charset="0"/>
                        </a:rPr>
                        <a:t>          </a:t>
                      </a:r>
                      <a:r>
                        <a:rPr lang="es-ES" sz="1600" b="0" i="0" u="none" strike="noStrike">
                          <a:solidFill>
                            <a:srgbClr val="000000"/>
                          </a:solidFill>
                          <a:effectLst/>
                          <a:latin typeface="Arial" panose="020B0604020202020204" pitchFamily="34" charset="0"/>
                        </a:rPr>
                        <a:t>Cautelar que los gastos incurridos con los recursos presupuestales asignados para la ejecución de la obra correspondan a la necesidad de la ejecución de la 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ES" sz="1600" b="0" i="0" u="none" strike="noStrike" dirty="0">
                          <a:solidFill>
                            <a:srgbClr val="000000"/>
                          </a:solidFill>
                          <a:effectLst/>
                          <a:latin typeface="Arial" panose="020B0604020202020204" pitchFamily="34" charset="0"/>
                        </a:rPr>
                        <a:t>f)</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Controlar que los gastos incurridos en la ejecución de los trabajos correspondan a la necesidad de la ejecución de la 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945213352"/>
                  </a:ext>
                </a:extLst>
              </a:tr>
            </a:tbl>
          </a:graphicData>
        </a:graphic>
      </p:graphicFrame>
    </p:spTree>
    <p:extLst>
      <p:ext uri="{BB962C8B-B14F-4D97-AF65-F5344CB8AC3E}">
        <p14:creationId xmlns:p14="http://schemas.microsoft.com/office/powerpoint/2010/main" val="4194622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A4298-4363-4638-A203-B0E700CF879A}"/>
              </a:ext>
            </a:extLst>
          </p:cNvPr>
          <p:cNvSpPr>
            <a:spLocks noGrp="1"/>
          </p:cNvSpPr>
          <p:nvPr>
            <p:ph type="title"/>
          </p:nvPr>
        </p:nvSpPr>
        <p:spPr>
          <a:xfrm>
            <a:off x="490330" y="0"/>
            <a:ext cx="11449878" cy="1325563"/>
          </a:xfrm>
        </p:spPr>
        <p:txBody>
          <a:bodyPr/>
          <a:lstStyle/>
          <a:p>
            <a:pPr algn="ctr"/>
            <a:r>
              <a:rPr lang="es-PE" b="1" dirty="0"/>
              <a:t> </a:t>
            </a:r>
            <a:r>
              <a:rPr lang="es-PE" sz="2800" b="1" dirty="0"/>
              <a:t>Alineamiento de funciones: Residente – Administrador- Supervisor</a:t>
            </a:r>
            <a:br>
              <a:rPr lang="es-PE" sz="2800" b="1" dirty="0"/>
            </a:br>
            <a:r>
              <a:rPr lang="es-PE" sz="2800" b="1" dirty="0"/>
              <a:t>Requerimientos</a:t>
            </a:r>
            <a:endParaRPr lang="es-PE" b="1" dirty="0"/>
          </a:p>
        </p:txBody>
      </p:sp>
      <p:graphicFrame>
        <p:nvGraphicFramePr>
          <p:cNvPr id="4" name="Tabla 3">
            <a:extLst>
              <a:ext uri="{FF2B5EF4-FFF2-40B4-BE49-F238E27FC236}">
                <a16:creationId xmlns:a16="http://schemas.microsoft.com/office/drawing/2014/main" id="{B7F0EEFA-981A-4D6B-977D-72E787E42C4D}"/>
              </a:ext>
            </a:extLst>
          </p:cNvPr>
          <p:cNvGraphicFramePr>
            <a:graphicFrameLocks noGrp="1"/>
          </p:cNvGraphicFramePr>
          <p:nvPr>
            <p:extLst>
              <p:ext uri="{D42A27DB-BD31-4B8C-83A1-F6EECF244321}">
                <p14:modId xmlns:p14="http://schemas.microsoft.com/office/powerpoint/2010/main" val="33763795"/>
              </p:ext>
            </p:extLst>
          </p:nvPr>
        </p:nvGraphicFramePr>
        <p:xfrm>
          <a:off x="192158" y="1948071"/>
          <a:ext cx="11807683" cy="3870338"/>
        </p:xfrm>
        <a:graphic>
          <a:graphicData uri="http://schemas.openxmlformats.org/drawingml/2006/table">
            <a:tbl>
              <a:tblPr/>
              <a:tblGrid>
                <a:gridCol w="2882346">
                  <a:extLst>
                    <a:ext uri="{9D8B030D-6E8A-4147-A177-3AD203B41FA5}">
                      <a16:colId xmlns:a16="http://schemas.microsoft.com/office/drawing/2014/main" val="1664104766"/>
                    </a:ext>
                  </a:extLst>
                </a:gridCol>
                <a:gridCol w="2358887">
                  <a:extLst>
                    <a:ext uri="{9D8B030D-6E8A-4147-A177-3AD203B41FA5}">
                      <a16:colId xmlns:a16="http://schemas.microsoft.com/office/drawing/2014/main" val="3452475175"/>
                    </a:ext>
                  </a:extLst>
                </a:gridCol>
                <a:gridCol w="4161183">
                  <a:extLst>
                    <a:ext uri="{9D8B030D-6E8A-4147-A177-3AD203B41FA5}">
                      <a16:colId xmlns:a16="http://schemas.microsoft.com/office/drawing/2014/main" val="1020690463"/>
                    </a:ext>
                  </a:extLst>
                </a:gridCol>
                <a:gridCol w="2405267">
                  <a:extLst>
                    <a:ext uri="{9D8B030D-6E8A-4147-A177-3AD203B41FA5}">
                      <a16:colId xmlns:a16="http://schemas.microsoft.com/office/drawing/2014/main" val="1874620714"/>
                    </a:ext>
                  </a:extLst>
                </a:gridCol>
              </a:tblGrid>
              <a:tr h="299813">
                <a:tc>
                  <a:txBody>
                    <a:bodyPr/>
                    <a:lstStyle/>
                    <a:p>
                      <a:pPr algn="ctr" fontAlgn="b"/>
                      <a:r>
                        <a:rPr lang="es-PE" sz="1800" b="1" i="0" u="none" strike="noStrike" dirty="0">
                          <a:solidFill>
                            <a:srgbClr val="000000"/>
                          </a:solidFill>
                          <a:effectLst/>
                          <a:latin typeface="Calibri" panose="020F0502020204030204" pitchFamily="34" charset="0"/>
                        </a:rPr>
                        <a:t>OFICINA DE ADMINISTRACION DIRECTA</a:t>
                      </a:r>
                    </a:p>
                  </a:txBody>
                  <a:tcPr marL="8763" marR="8763" marT="8763"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algn="ctr" fontAlgn="b"/>
                      <a:r>
                        <a:rPr lang="es-PE" sz="1800" b="1" i="0" u="none" strike="noStrike" dirty="0">
                          <a:solidFill>
                            <a:srgbClr val="000000"/>
                          </a:solidFill>
                          <a:effectLst/>
                          <a:latin typeface="Calibri" panose="020F0502020204030204" pitchFamily="34" charset="0"/>
                        </a:rPr>
                        <a:t>RESIDENTE</a:t>
                      </a:r>
                    </a:p>
                  </a:txBody>
                  <a:tcPr marL="8763" marR="8763" marT="876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algn="ctr" fontAlgn="b"/>
                      <a:r>
                        <a:rPr lang="es-PE" sz="1800" b="1" i="0" u="none" strike="noStrike" dirty="0">
                          <a:solidFill>
                            <a:srgbClr val="000000"/>
                          </a:solidFill>
                          <a:effectLst/>
                          <a:latin typeface="Calibri" panose="020F0502020204030204" pitchFamily="34" charset="0"/>
                        </a:rPr>
                        <a:t>ADMINISTRADOR</a:t>
                      </a:r>
                    </a:p>
                  </a:txBody>
                  <a:tcPr marL="8763" marR="8763" marT="8763" marB="0" anchor="b">
                    <a:lnL>
                      <a:noFill/>
                    </a:lnL>
                    <a:lnR>
                      <a:noFill/>
                    </a:lnR>
                    <a:lnT>
                      <a:noFill/>
                    </a:lnT>
                    <a:lnB>
                      <a:noFill/>
                    </a:lnB>
                    <a:solidFill>
                      <a:schemeClr val="accent1">
                        <a:lumMod val="60000"/>
                        <a:lumOff val="40000"/>
                      </a:schemeClr>
                    </a:solidFill>
                  </a:tcPr>
                </a:tc>
                <a:tc>
                  <a:txBody>
                    <a:bodyPr/>
                    <a:lstStyle/>
                    <a:p>
                      <a:pPr algn="ctr" fontAlgn="b"/>
                      <a:r>
                        <a:rPr lang="es-PE" sz="1800" b="1" i="0" u="none" strike="noStrike" dirty="0">
                          <a:solidFill>
                            <a:srgbClr val="000000"/>
                          </a:solidFill>
                          <a:effectLst/>
                          <a:latin typeface="Calibri" panose="020F0502020204030204" pitchFamily="34" charset="0"/>
                        </a:rPr>
                        <a:t>SUPERVISOR</a:t>
                      </a:r>
                    </a:p>
                  </a:txBody>
                  <a:tcPr marL="8763" marR="8763" marT="876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extLst>
                  <a:ext uri="{0D108BD9-81ED-4DB2-BD59-A6C34878D82A}">
                    <a16:rowId xmlns:a16="http://schemas.microsoft.com/office/drawing/2014/main" val="1065113632"/>
                  </a:ext>
                </a:extLst>
              </a:tr>
              <a:tr h="2293570">
                <a:tc>
                  <a:txBody>
                    <a:bodyPr/>
                    <a:lstStyle/>
                    <a:p>
                      <a:pPr algn="ctr" fontAlgn="ctr"/>
                      <a:r>
                        <a:rPr lang="es-ES" sz="1600" b="0" i="0" u="none" strike="noStrike" dirty="0">
                          <a:solidFill>
                            <a:srgbClr val="000000"/>
                          </a:solidFill>
                          <a:effectLst/>
                          <a:latin typeface="Arial" panose="020B0604020202020204" pitchFamily="34" charset="0"/>
                        </a:rPr>
                        <a:t>f)</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Tramitar de forma oportuna el requerimiento de bienes y servicios realizado por el Residente de Obra.</a:t>
                      </a:r>
                    </a:p>
                  </a:txBody>
                  <a:tcPr marL="8763" marR="8763" marT="8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es-ES" sz="1600" b="0" i="0" u="none" strike="noStrike" dirty="0">
                          <a:solidFill>
                            <a:srgbClr val="000000"/>
                          </a:solidFill>
                          <a:effectLst/>
                          <a:latin typeface="Arial" panose="020B0604020202020204" pitchFamily="34" charset="0"/>
                        </a:rPr>
                        <a:t>b)</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Realizar los requerimientos de bienes y servicios, así como del personal profesional, técnico y administrativo, que estén especificados en el expediente técnico, bajo responsabilidad.</a:t>
                      </a:r>
                    </a:p>
                  </a:txBody>
                  <a:tcPr marL="8763" marR="8763" marT="8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ES" sz="1600" b="0" i="0" u="none" strike="noStrike" dirty="0">
                          <a:solidFill>
                            <a:srgbClr val="000000"/>
                          </a:solidFill>
                          <a:effectLst/>
                          <a:latin typeface="Arial" panose="020B0604020202020204" pitchFamily="34" charset="0"/>
                        </a:rPr>
                        <a:t>c)</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Efectuar el seguimiento al cronograma de adquisición de materiales en correspondencia con los requerimientos de bienes y servicios para la obra; ingreso oportuno de proveedores; mediante reportes semanales que deben ser remitidos al Residente de Obra para ser parte del sustento de sus informes mensuales de obra.</a:t>
                      </a:r>
                    </a:p>
                  </a:txBody>
                  <a:tcPr marL="8763" marR="8763" marT="8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ctr"/>
                      <a:r>
                        <a:rPr lang="es-ES" sz="1600" b="0" i="0" u="none" strike="noStrike" dirty="0">
                          <a:solidFill>
                            <a:srgbClr val="000000"/>
                          </a:solidFill>
                          <a:effectLst/>
                          <a:latin typeface="Arial" panose="020B0604020202020204" pitchFamily="34" charset="0"/>
                        </a:rPr>
                        <a:t>b)</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Controlar directa y permanentemente la correcta ejecución técnica, económica y administrativa de la obra.</a:t>
                      </a:r>
                    </a:p>
                  </a:txBody>
                  <a:tcPr marL="8763" marR="8763" marT="8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933997862"/>
                  </a:ext>
                </a:extLst>
              </a:tr>
              <a:tr h="1019365">
                <a:tc>
                  <a:txBody>
                    <a:bodyPr/>
                    <a:lstStyle/>
                    <a:p>
                      <a:pPr algn="ctr" fontAlgn="ctr"/>
                      <a:r>
                        <a:rPr lang="es-ES" sz="1600" b="0" i="0" u="none" strike="noStrike">
                          <a:solidFill>
                            <a:srgbClr val="000000"/>
                          </a:solidFill>
                          <a:effectLst/>
                          <a:latin typeface="Arial" panose="020B0604020202020204" pitchFamily="34" charset="0"/>
                        </a:rPr>
                        <a:t>h)</a:t>
                      </a:r>
                      <a:r>
                        <a:rPr lang="es-ES" sz="1100" b="0" i="0" u="none" strike="noStrike">
                          <a:solidFill>
                            <a:srgbClr val="000000"/>
                          </a:solidFill>
                          <a:effectLst/>
                          <a:latin typeface="Times New Roman" panose="02020603050405020304" pitchFamily="18" charset="0"/>
                        </a:rPr>
                        <a:t>    </a:t>
                      </a:r>
                      <a:r>
                        <a:rPr lang="es-ES" sz="1600" b="0" i="0" u="none" strike="noStrike">
                          <a:solidFill>
                            <a:srgbClr val="000000"/>
                          </a:solidFill>
                          <a:effectLst/>
                          <a:latin typeface="Arial" panose="020B0604020202020204" pitchFamily="34" charset="0"/>
                        </a:rPr>
                        <a:t>Atender los requerimientos de personal profesional, técnico y administrativo para las obras.</a:t>
                      </a:r>
                    </a:p>
                  </a:txBody>
                  <a:tcPr marL="8763" marR="8763" marT="8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vMerge="1">
                  <a:txBody>
                    <a:bodyPr/>
                    <a:lstStyle/>
                    <a:p>
                      <a:endParaRPr lang="es-PE"/>
                    </a:p>
                  </a:txBody>
                  <a:tcPr/>
                </a:tc>
                <a:tc>
                  <a:txBody>
                    <a:bodyPr/>
                    <a:lstStyle/>
                    <a:p>
                      <a:pPr algn="ctr" fontAlgn="ctr"/>
                      <a:r>
                        <a:rPr lang="es-ES" sz="1600" b="0" i="0" u="none" strike="noStrike">
                          <a:solidFill>
                            <a:srgbClr val="000000"/>
                          </a:solidFill>
                          <a:effectLst/>
                          <a:latin typeface="Arial" panose="020B0604020202020204" pitchFamily="34" charset="0"/>
                        </a:rPr>
                        <a:t>d)</a:t>
                      </a:r>
                      <a:r>
                        <a:rPr lang="es-ES" sz="1100" b="0" i="0" u="none" strike="noStrike">
                          <a:solidFill>
                            <a:srgbClr val="000000"/>
                          </a:solidFill>
                          <a:effectLst/>
                          <a:latin typeface="Times New Roman" panose="02020603050405020304" pitchFamily="18" charset="0"/>
                        </a:rPr>
                        <a:t>        </a:t>
                      </a:r>
                      <a:r>
                        <a:rPr lang="es-ES" sz="1600" b="0" i="0" u="none" strike="noStrike">
                          <a:solidFill>
                            <a:srgbClr val="000000"/>
                          </a:solidFill>
                          <a:effectLst/>
                          <a:latin typeface="Arial" panose="020B0604020202020204" pitchFamily="34" charset="0"/>
                        </a:rPr>
                        <a:t>Coordinar con el Ingeniero Residente de Obra, Logística y Almacenes sobre los pedidos de bienes semanales o mensuales de obra.</a:t>
                      </a:r>
                    </a:p>
                  </a:txBody>
                  <a:tcPr marL="8763" marR="8763" marT="8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ctr"/>
                      <a:r>
                        <a:rPr lang="es-PE" sz="1600" b="0" i="0" u="none" strike="noStrike" dirty="0">
                          <a:solidFill>
                            <a:srgbClr val="000000"/>
                          </a:solidFill>
                          <a:effectLst/>
                          <a:latin typeface="Arial" panose="020B0604020202020204" pitchFamily="34" charset="0"/>
                        </a:rPr>
                        <a:t> </a:t>
                      </a:r>
                    </a:p>
                  </a:txBody>
                  <a:tcPr marL="8763" marR="8763" marT="8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96274086"/>
                  </a:ext>
                </a:extLst>
              </a:tr>
            </a:tbl>
          </a:graphicData>
        </a:graphic>
      </p:graphicFrame>
    </p:spTree>
    <p:extLst>
      <p:ext uri="{BB962C8B-B14F-4D97-AF65-F5344CB8AC3E}">
        <p14:creationId xmlns:p14="http://schemas.microsoft.com/office/powerpoint/2010/main" val="95555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A4298-4363-4638-A203-B0E700CF879A}"/>
              </a:ext>
            </a:extLst>
          </p:cNvPr>
          <p:cNvSpPr>
            <a:spLocks noGrp="1"/>
          </p:cNvSpPr>
          <p:nvPr>
            <p:ph type="title"/>
          </p:nvPr>
        </p:nvSpPr>
        <p:spPr>
          <a:xfrm>
            <a:off x="490330" y="0"/>
            <a:ext cx="11449878" cy="1325563"/>
          </a:xfrm>
        </p:spPr>
        <p:txBody>
          <a:bodyPr/>
          <a:lstStyle/>
          <a:p>
            <a:pPr algn="ctr"/>
            <a:r>
              <a:rPr lang="es-PE" b="1" dirty="0"/>
              <a:t> </a:t>
            </a:r>
            <a:r>
              <a:rPr lang="es-PE" sz="2800" b="1" dirty="0"/>
              <a:t>Alineamiento de funciones: Residente – Administrador- Supervisor</a:t>
            </a:r>
            <a:br>
              <a:rPr lang="es-PE" sz="2800" b="1" dirty="0"/>
            </a:br>
            <a:r>
              <a:rPr lang="es-PE" sz="2800" b="1" dirty="0"/>
              <a:t>Personal</a:t>
            </a:r>
            <a:endParaRPr lang="es-PE" b="1" dirty="0"/>
          </a:p>
        </p:txBody>
      </p:sp>
      <p:graphicFrame>
        <p:nvGraphicFramePr>
          <p:cNvPr id="4" name="Tabla 3">
            <a:extLst>
              <a:ext uri="{FF2B5EF4-FFF2-40B4-BE49-F238E27FC236}">
                <a16:creationId xmlns:a16="http://schemas.microsoft.com/office/drawing/2014/main" id="{8C6C7E2A-36AD-4F82-8F66-B8A1B163C55B}"/>
              </a:ext>
            </a:extLst>
          </p:cNvPr>
          <p:cNvGraphicFramePr>
            <a:graphicFrameLocks noGrp="1"/>
          </p:cNvGraphicFramePr>
          <p:nvPr>
            <p:extLst>
              <p:ext uri="{D42A27DB-BD31-4B8C-83A1-F6EECF244321}">
                <p14:modId xmlns:p14="http://schemas.microsoft.com/office/powerpoint/2010/main" val="100561773"/>
              </p:ext>
            </p:extLst>
          </p:nvPr>
        </p:nvGraphicFramePr>
        <p:xfrm>
          <a:off x="490330" y="1536442"/>
          <a:ext cx="11211339" cy="5274307"/>
        </p:xfrm>
        <a:graphic>
          <a:graphicData uri="http://schemas.openxmlformats.org/drawingml/2006/table">
            <a:tbl>
              <a:tblPr/>
              <a:tblGrid>
                <a:gridCol w="2646516">
                  <a:extLst>
                    <a:ext uri="{9D8B030D-6E8A-4147-A177-3AD203B41FA5}">
                      <a16:colId xmlns:a16="http://schemas.microsoft.com/office/drawing/2014/main" val="2748788594"/>
                    </a:ext>
                  </a:extLst>
                </a:gridCol>
                <a:gridCol w="5293032">
                  <a:extLst>
                    <a:ext uri="{9D8B030D-6E8A-4147-A177-3AD203B41FA5}">
                      <a16:colId xmlns:a16="http://schemas.microsoft.com/office/drawing/2014/main" val="4246899626"/>
                    </a:ext>
                  </a:extLst>
                </a:gridCol>
                <a:gridCol w="3271791">
                  <a:extLst>
                    <a:ext uri="{9D8B030D-6E8A-4147-A177-3AD203B41FA5}">
                      <a16:colId xmlns:a16="http://schemas.microsoft.com/office/drawing/2014/main" val="1509420756"/>
                    </a:ext>
                  </a:extLst>
                </a:gridCol>
              </a:tblGrid>
              <a:tr h="312793">
                <a:tc>
                  <a:txBody>
                    <a:bodyPr/>
                    <a:lstStyle/>
                    <a:p>
                      <a:pPr algn="ctr" fontAlgn="b"/>
                      <a:r>
                        <a:rPr lang="es-PE" sz="2000" b="1" i="0" u="none" strike="noStrike" dirty="0">
                          <a:solidFill>
                            <a:srgbClr val="000000"/>
                          </a:solidFill>
                          <a:effectLst/>
                          <a:latin typeface="Calibri" panose="020F0502020204030204" pitchFamily="34" charset="0"/>
                        </a:rPr>
                        <a:t>RESIDENTE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s-PE" sz="2000" b="1" i="0" u="none" strike="noStrike">
                          <a:solidFill>
                            <a:srgbClr val="000000"/>
                          </a:solidFill>
                          <a:effectLst/>
                          <a:latin typeface="Calibri" panose="020F0502020204030204" pitchFamily="34" charset="0"/>
                        </a:rPr>
                        <a:t>ADMINISTRADOR</a:t>
                      </a:r>
                    </a:p>
                  </a:txBody>
                  <a:tcPr marL="9525" marR="9525" marT="9525" marB="0" anchor="b">
                    <a:lnL>
                      <a:noFill/>
                    </a:lnL>
                    <a:lnR>
                      <a:noFill/>
                    </a:lnR>
                    <a:lnT>
                      <a:noFill/>
                    </a:lnT>
                    <a:lnB>
                      <a:noFill/>
                    </a:lnB>
                  </a:tcPr>
                </a:tc>
                <a:tc>
                  <a:txBody>
                    <a:bodyPr/>
                    <a:lstStyle/>
                    <a:p>
                      <a:pPr algn="ctr" fontAlgn="b"/>
                      <a:r>
                        <a:rPr lang="es-PE" sz="2000" b="1" i="0" u="none" strike="noStrike" dirty="0">
                          <a:solidFill>
                            <a:srgbClr val="000000"/>
                          </a:solidFill>
                          <a:effectLst/>
                          <a:latin typeface="Calibri" panose="020F0502020204030204" pitchFamily="34" charset="0"/>
                        </a:rPr>
                        <a:t>SUPERVISOR</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551717695"/>
                  </a:ext>
                </a:extLst>
              </a:tr>
              <a:tr h="1864748">
                <a:tc rowSpan="4">
                  <a:txBody>
                    <a:bodyPr/>
                    <a:lstStyle/>
                    <a:p>
                      <a:pPr algn="ctr" fontAlgn="ctr"/>
                      <a:r>
                        <a:rPr lang="es-ES" sz="1800" b="0" i="0" u="none" strike="noStrike" dirty="0">
                          <a:solidFill>
                            <a:srgbClr val="000000"/>
                          </a:solidFill>
                          <a:effectLst/>
                          <a:latin typeface="Arial" panose="020B0604020202020204" pitchFamily="34" charset="0"/>
                        </a:rPr>
                        <a:t>i)</a:t>
                      </a:r>
                      <a:r>
                        <a:rPr lang="es-ES" sz="1200" b="0" i="0" u="none" strike="noStrike" dirty="0">
                          <a:solidFill>
                            <a:srgbClr val="000000"/>
                          </a:solidFill>
                          <a:effectLst/>
                          <a:latin typeface="Times New Roman" panose="02020603050405020304" pitchFamily="18" charset="0"/>
                        </a:rPr>
                        <a:t>           </a:t>
                      </a:r>
                      <a:r>
                        <a:rPr lang="es-ES" sz="1800" b="0" i="0" u="none" strike="noStrike" dirty="0" err="1">
                          <a:solidFill>
                            <a:srgbClr val="000000"/>
                          </a:solidFill>
                          <a:effectLst/>
                          <a:latin typeface="Arial" panose="020B0604020202020204" pitchFamily="34" charset="0"/>
                        </a:rPr>
                        <a:t>Aperturar</a:t>
                      </a:r>
                      <a:r>
                        <a:rPr lang="es-ES" sz="1800" b="0" i="0" u="none" strike="noStrike" dirty="0">
                          <a:solidFill>
                            <a:srgbClr val="000000"/>
                          </a:solidFill>
                          <a:effectLst/>
                          <a:latin typeface="Arial" panose="020B0604020202020204" pitchFamily="34" charset="0"/>
                        </a:rPr>
                        <a:t> la planilla de personal obrero o administrativo debidamente autorizada por el órgano o unidad orgánica competente, asegurando que el personal incluido en la misma corresponda a las necesidades de la ejecución de la 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EA9DB"/>
                    </a:solidFill>
                  </a:tcPr>
                </a:tc>
                <a:tc>
                  <a:txBody>
                    <a:bodyPr/>
                    <a:lstStyle/>
                    <a:p>
                      <a:pPr algn="just" fontAlgn="ctr"/>
                      <a:r>
                        <a:rPr lang="es-ES" sz="1800" b="0" i="0" u="none" strike="noStrike" dirty="0">
                          <a:solidFill>
                            <a:srgbClr val="000000"/>
                          </a:solidFill>
                          <a:effectLst/>
                          <a:latin typeface="Arial" panose="020B0604020202020204" pitchFamily="34" charset="0"/>
                        </a:rPr>
                        <a:t>a)</a:t>
                      </a:r>
                      <a:r>
                        <a:rPr lang="es-ES" sz="1200" b="0" i="0" u="none" strike="noStrike" dirty="0">
                          <a:solidFill>
                            <a:srgbClr val="000000"/>
                          </a:solidFill>
                          <a:effectLst/>
                          <a:latin typeface="Times New Roman" panose="02020603050405020304" pitchFamily="18" charset="0"/>
                        </a:rPr>
                        <a:t>        </a:t>
                      </a:r>
                      <a:r>
                        <a:rPr lang="es-ES" sz="1800" b="0" i="0" u="none" strike="noStrike" dirty="0">
                          <a:solidFill>
                            <a:srgbClr val="000000"/>
                          </a:solidFill>
                          <a:effectLst/>
                          <a:latin typeface="Arial" panose="020B0604020202020204" pitchFamily="34" charset="0"/>
                        </a:rPr>
                        <a:t>Realizar el control y seguimiento del archivo documental del personal de obra, tales como fichas de ingreso, ficha de control, carnet del Registro Nacional de Trabajadores de Construcción Civil – RETCC, información de derechohabientes, entre otras labores que dispongan el área de Recursos Humanos.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EA9DB"/>
                    </a:solidFill>
                  </a:tcPr>
                </a:tc>
                <a:tc rowSpan="4">
                  <a:txBody>
                    <a:bodyPr/>
                    <a:lstStyle/>
                    <a:p>
                      <a:pPr algn="ctr" fontAlgn="ctr"/>
                      <a:r>
                        <a:rPr lang="es-ES" sz="1800" b="0" i="0" u="none" strike="noStrike" dirty="0">
                          <a:solidFill>
                            <a:srgbClr val="000000"/>
                          </a:solidFill>
                          <a:effectLst/>
                          <a:latin typeface="Arial" panose="020B0604020202020204" pitchFamily="34" charset="0"/>
                        </a:rPr>
                        <a:t>k)</a:t>
                      </a:r>
                      <a:r>
                        <a:rPr lang="es-ES" sz="1200" b="0" i="0" u="none" strike="noStrike" dirty="0">
                          <a:solidFill>
                            <a:srgbClr val="000000"/>
                          </a:solidFill>
                          <a:effectLst/>
                          <a:latin typeface="Times New Roman" panose="02020603050405020304" pitchFamily="18" charset="0"/>
                        </a:rPr>
                        <a:t>         </a:t>
                      </a:r>
                      <a:r>
                        <a:rPr lang="es-ES" sz="1800" b="0" i="0" u="none" strike="noStrike" dirty="0">
                          <a:solidFill>
                            <a:srgbClr val="000000"/>
                          </a:solidFill>
                          <a:effectLst/>
                          <a:latin typeface="Arial" panose="020B0604020202020204" pitchFamily="34" charset="0"/>
                        </a:rPr>
                        <a:t>Revisar, validar y observar, de ser el caso, la planilla del personal obrero y administrativo emitido por el residente de 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079245682"/>
                  </a:ext>
                </a:extLst>
              </a:tr>
              <a:tr h="699281">
                <a:tc vMerge="1">
                  <a:txBody>
                    <a:bodyPr/>
                    <a:lstStyle/>
                    <a:p>
                      <a:endParaRPr lang="es-PE"/>
                    </a:p>
                  </a:txBody>
                  <a:tcPr/>
                </a:tc>
                <a:tc>
                  <a:txBody>
                    <a:bodyPr/>
                    <a:lstStyle/>
                    <a:p>
                      <a:pPr algn="just" fontAlgn="ctr"/>
                      <a:r>
                        <a:rPr lang="es-ES" sz="1800" b="0" i="0" u="none" strike="noStrike" dirty="0">
                          <a:solidFill>
                            <a:srgbClr val="000000"/>
                          </a:solidFill>
                          <a:effectLst/>
                          <a:latin typeface="Arial" panose="020B0604020202020204" pitchFamily="34" charset="0"/>
                        </a:rPr>
                        <a:t>e)</a:t>
                      </a:r>
                      <a:r>
                        <a:rPr lang="es-ES" sz="1200" b="0" i="0" u="none" strike="noStrike" dirty="0">
                          <a:solidFill>
                            <a:srgbClr val="000000"/>
                          </a:solidFill>
                          <a:effectLst/>
                          <a:latin typeface="Times New Roman" panose="02020603050405020304" pitchFamily="18" charset="0"/>
                        </a:rPr>
                        <a:t>        </a:t>
                      </a:r>
                      <a:r>
                        <a:rPr lang="es-ES" sz="1800" b="0" i="0" u="none" strike="noStrike" dirty="0">
                          <a:solidFill>
                            <a:srgbClr val="000000"/>
                          </a:solidFill>
                          <a:effectLst/>
                          <a:latin typeface="Arial" panose="020B0604020202020204" pitchFamily="34" charset="0"/>
                        </a:rPr>
                        <a:t>Controlar la asistencia y dotación de personal obrero o de proveedores de insumos contratados.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vMerge="1">
                  <a:txBody>
                    <a:bodyPr/>
                    <a:lstStyle/>
                    <a:p>
                      <a:endParaRPr lang="es-PE"/>
                    </a:p>
                  </a:txBody>
                  <a:tcPr/>
                </a:tc>
                <a:extLst>
                  <a:ext uri="{0D108BD9-81ED-4DB2-BD59-A6C34878D82A}">
                    <a16:rowId xmlns:a16="http://schemas.microsoft.com/office/drawing/2014/main" val="2784508472"/>
                  </a:ext>
                </a:extLst>
              </a:tr>
              <a:tr h="1398562">
                <a:tc vMerge="1">
                  <a:txBody>
                    <a:bodyPr/>
                    <a:lstStyle/>
                    <a:p>
                      <a:endParaRPr lang="es-PE"/>
                    </a:p>
                  </a:txBody>
                  <a:tcPr/>
                </a:tc>
                <a:tc>
                  <a:txBody>
                    <a:bodyPr/>
                    <a:lstStyle/>
                    <a:p>
                      <a:pPr algn="just" fontAlgn="ctr"/>
                      <a:r>
                        <a:rPr lang="es-ES" sz="1800" b="0" i="0" u="none" strike="noStrike" dirty="0">
                          <a:solidFill>
                            <a:srgbClr val="000000"/>
                          </a:solidFill>
                          <a:effectLst/>
                          <a:latin typeface="Arial" panose="020B0604020202020204" pitchFamily="34" charset="0"/>
                        </a:rPr>
                        <a:t>f)</a:t>
                      </a:r>
                      <a:r>
                        <a:rPr lang="es-ES" sz="1200" b="0" i="0" u="none" strike="noStrike" dirty="0">
                          <a:solidFill>
                            <a:srgbClr val="000000"/>
                          </a:solidFill>
                          <a:effectLst/>
                          <a:latin typeface="Times New Roman" panose="02020603050405020304" pitchFamily="18" charset="0"/>
                        </a:rPr>
                        <a:t>          </a:t>
                      </a:r>
                      <a:r>
                        <a:rPr lang="es-ES" sz="1800" b="0" i="0" u="none" strike="noStrike" dirty="0">
                          <a:solidFill>
                            <a:srgbClr val="000000"/>
                          </a:solidFill>
                          <a:effectLst/>
                          <a:latin typeface="Arial" panose="020B0604020202020204" pitchFamily="34" charset="0"/>
                        </a:rPr>
                        <a:t>Revisar el </a:t>
                      </a:r>
                      <a:r>
                        <a:rPr lang="es-ES" sz="1800" b="0" i="0" u="none" strike="noStrike" dirty="0" err="1">
                          <a:solidFill>
                            <a:srgbClr val="000000"/>
                          </a:solidFill>
                          <a:effectLst/>
                          <a:latin typeface="Arial" panose="020B0604020202020204" pitchFamily="34" charset="0"/>
                        </a:rPr>
                        <a:t>tareo</a:t>
                      </a:r>
                      <a:r>
                        <a:rPr lang="es-ES" sz="1800" b="0" i="0" u="none" strike="noStrike" dirty="0">
                          <a:solidFill>
                            <a:srgbClr val="000000"/>
                          </a:solidFill>
                          <a:effectLst/>
                          <a:latin typeface="Arial" panose="020B0604020202020204" pitchFamily="34" charset="0"/>
                        </a:rPr>
                        <a:t> semanal del personal obrero, administrativo o técnico de la obra por parte del ingeniero residente, con la finalidad de que la información esté completa antes del cierre de planilla semanal.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vMerge="1">
                  <a:txBody>
                    <a:bodyPr/>
                    <a:lstStyle/>
                    <a:p>
                      <a:endParaRPr lang="es-PE"/>
                    </a:p>
                  </a:txBody>
                  <a:tcPr/>
                </a:tc>
                <a:extLst>
                  <a:ext uri="{0D108BD9-81ED-4DB2-BD59-A6C34878D82A}">
                    <a16:rowId xmlns:a16="http://schemas.microsoft.com/office/drawing/2014/main" val="861728184"/>
                  </a:ext>
                </a:extLst>
              </a:tr>
              <a:tr h="932374">
                <a:tc vMerge="1">
                  <a:txBody>
                    <a:bodyPr/>
                    <a:lstStyle/>
                    <a:p>
                      <a:endParaRPr lang="es-PE"/>
                    </a:p>
                  </a:txBody>
                  <a:tcPr/>
                </a:tc>
                <a:tc>
                  <a:txBody>
                    <a:bodyPr/>
                    <a:lstStyle/>
                    <a:p>
                      <a:pPr algn="just" fontAlgn="ctr"/>
                      <a:r>
                        <a:rPr lang="es-ES" sz="1800" b="0" i="0" u="none" strike="noStrike" dirty="0">
                          <a:solidFill>
                            <a:srgbClr val="000000"/>
                          </a:solidFill>
                          <a:effectLst/>
                          <a:latin typeface="Arial" panose="020B0604020202020204" pitchFamily="34" charset="0"/>
                        </a:rPr>
                        <a:t>g)</a:t>
                      </a:r>
                      <a:r>
                        <a:rPr lang="es-ES" sz="1200" b="0" i="0" u="none" strike="noStrike" dirty="0">
                          <a:solidFill>
                            <a:srgbClr val="000000"/>
                          </a:solidFill>
                          <a:effectLst/>
                          <a:latin typeface="Times New Roman" panose="02020603050405020304" pitchFamily="18" charset="0"/>
                        </a:rPr>
                        <a:t>        </a:t>
                      </a:r>
                      <a:r>
                        <a:rPr lang="es-ES" sz="1800" b="0" i="0" u="none" strike="noStrike" dirty="0">
                          <a:solidFill>
                            <a:srgbClr val="000000"/>
                          </a:solidFill>
                          <a:effectLst/>
                          <a:latin typeface="Arial" panose="020B0604020202020204" pitchFamily="34" charset="0"/>
                        </a:rPr>
                        <a:t>Atender las consultas y reclamos del personal empleado sobre sus remuneraciones, descuentos, vacaciones, entre otros.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vMerge="1">
                  <a:txBody>
                    <a:bodyPr/>
                    <a:lstStyle/>
                    <a:p>
                      <a:endParaRPr lang="es-PE"/>
                    </a:p>
                  </a:txBody>
                  <a:tcPr/>
                </a:tc>
                <a:extLst>
                  <a:ext uri="{0D108BD9-81ED-4DB2-BD59-A6C34878D82A}">
                    <a16:rowId xmlns:a16="http://schemas.microsoft.com/office/drawing/2014/main" val="261767587"/>
                  </a:ext>
                </a:extLst>
              </a:tr>
            </a:tbl>
          </a:graphicData>
        </a:graphic>
      </p:graphicFrame>
    </p:spTree>
    <p:extLst>
      <p:ext uri="{BB962C8B-B14F-4D97-AF65-F5344CB8AC3E}">
        <p14:creationId xmlns:p14="http://schemas.microsoft.com/office/powerpoint/2010/main" val="1334118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A4298-4363-4638-A203-B0E700CF879A}"/>
              </a:ext>
            </a:extLst>
          </p:cNvPr>
          <p:cNvSpPr>
            <a:spLocks noGrp="1"/>
          </p:cNvSpPr>
          <p:nvPr>
            <p:ph type="title"/>
          </p:nvPr>
        </p:nvSpPr>
        <p:spPr>
          <a:xfrm>
            <a:off x="490330" y="0"/>
            <a:ext cx="11449878" cy="1325563"/>
          </a:xfrm>
        </p:spPr>
        <p:txBody>
          <a:bodyPr/>
          <a:lstStyle/>
          <a:p>
            <a:pPr algn="ctr"/>
            <a:r>
              <a:rPr lang="es-PE" b="1" dirty="0"/>
              <a:t> </a:t>
            </a:r>
            <a:r>
              <a:rPr lang="es-PE" sz="2800" b="1" dirty="0"/>
              <a:t>Alineamiento de funciones: Residente – Administrador- Supervisor</a:t>
            </a:r>
            <a:br>
              <a:rPr lang="es-PE" sz="2800" b="1" dirty="0"/>
            </a:br>
            <a:r>
              <a:rPr lang="es-PE" sz="2800" b="1" dirty="0"/>
              <a:t>Riesgos y Modificaciones</a:t>
            </a:r>
            <a:endParaRPr lang="es-PE" b="1" dirty="0"/>
          </a:p>
        </p:txBody>
      </p:sp>
      <p:graphicFrame>
        <p:nvGraphicFramePr>
          <p:cNvPr id="3" name="Tabla 2">
            <a:extLst>
              <a:ext uri="{FF2B5EF4-FFF2-40B4-BE49-F238E27FC236}">
                <a16:creationId xmlns:a16="http://schemas.microsoft.com/office/drawing/2014/main" id="{0BC4D006-AD1F-49ED-95DD-8F50E061F3CE}"/>
              </a:ext>
            </a:extLst>
          </p:cNvPr>
          <p:cNvGraphicFramePr>
            <a:graphicFrameLocks noGrp="1"/>
          </p:cNvGraphicFramePr>
          <p:nvPr>
            <p:extLst>
              <p:ext uri="{D42A27DB-BD31-4B8C-83A1-F6EECF244321}">
                <p14:modId xmlns:p14="http://schemas.microsoft.com/office/powerpoint/2010/main" val="3351807420"/>
              </p:ext>
            </p:extLst>
          </p:nvPr>
        </p:nvGraphicFramePr>
        <p:xfrm>
          <a:off x="371061" y="1222746"/>
          <a:ext cx="11449878" cy="5635254"/>
        </p:xfrm>
        <a:graphic>
          <a:graphicData uri="http://schemas.openxmlformats.org/drawingml/2006/table">
            <a:tbl>
              <a:tblPr/>
              <a:tblGrid>
                <a:gridCol w="2703445">
                  <a:extLst>
                    <a:ext uri="{9D8B030D-6E8A-4147-A177-3AD203B41FA5}">
                      <a16:colId xmlns:a16="http://schemas.microsoft.com/office/drawing/2014/main" val="658110586"/>
                    </a:ext>
                  </a:extLst>
                </a:gridCol>
                <a:gridCol w="4822145">
                  <a:extLst>
                    <a:ext uri="{9D8B030D-6E8A-4147-A177-3AD203B41FA5}">
                      <a16:colId xmlns:a16="http://schemas.microsoft.com/office/drawing/2014/main" val="3219692829"/>
                    </a:ext>
                  </a:extLst>
                </a:gridCol>
                <a:gridCol w="3924288">
                  <a:extLst>
                    <a:ext uri="{9D8B030D-6E8A-4147-A177-3AD203B41FA5}">
                      <a16:colId xmlns:a16="http://schemas.microsoft.com/office/drawing/2014/main" val="3925665696"/>
                    </a:ext>
                  </a:extLst>
                </a:gridCol>
              </a:tblGrid>
              <a:tr h="433910">
                <a:tc>
                  <a:txBody>
                    <a:bodyPr/>
                    <a:lstStyle/>
                    <a:p>
                      <a:pPr algn="ctr" fontAlgn="b"/>
                      <a:r>
                        <a:rPr lang="es-PE" sz="2000" b="1" i="0" u="none" strike="noStrike" dirty="0">
                          <a:solidFill>
                            <a:srgbClr val="000000"/>
                          </a:solidFill>
                          <a:effectLst/>
                          <a:latin typeface="Calibri" panose="020F0502020204030204" pitchFamily="34" charset="0"/>
                        </a:rPr>
                        <a:t>OFICINA DE ADMINISTRACION DIRECTA</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ctr" fontAlgn="b"/>
                      <a:r>
                        <a:rPr lang="es-PE" sz="2000" b="1" i="0" u="none" strike="noStrike">
                          <a:solidFill>
                            <a:srgbClr val="000000"/>
                          </a:solidFill>
                          <a:effectLst/>
                          <a:latin typeface="Calibri" panose="020F0502020204030204" pitchFamily="34" charset="0"/>
                        </a:rPr>
                        <a:t>RESIDENTE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s-PE" sz="2000" b="1" i="0" u="none" strike="noStrike">
                          <a:solidFill>
                            <a:srgbClr val="000000"/>
                          </a:solidFill>
                          <a:effectLst/>
                          <a:latin typeface="Calibri" panose="020F0502020204030204" pitchFamily="34" charset="0"/>
                        </a:rPr>
                        <a:t>SUPERVISOR</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191126182"/>
                  </a:ext>
                </a:extLst>
              </a:tr>
              <a:tr h="2212945">
                <a:tc>
                  <a:txBody>
                    <a:bodyPr/>
                    <a:lstStyle/>
                    <a:p>
                      <a:pPr algn="ctr" fontAlgn="b"/>
                      <a:r>
                        <a:rPr lang="es-PE" sz="20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Arial" panose="020B0604020202020204" pitchFamily="34" charset="0"/>
                        </a:rPr>
                        <a:t>j)</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Gestionar los riesgos asociados a la ejecución de la obra, debiendo implementar oportunamente las respuestas a los riesgos según lo planificado, efectuar las acciones de monitoreo a los mismos y actualizar la información de los riesgos residuales, secundarios o nuevos riesgos.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ES" sz="1600" b="0" i="0" u="none" strike="noStrike" dirty="0">
                          <a:solidFill>
                            <a:srgbClr val="000000"/>
                          </a:solidFill>
                          <a:effectLst/>
                          <a:latin typeface="Arial" panose="020B0604020202020204" pitchFamily="34" charset="0"/>
                        </a:rPr>
                        <a:t>g)</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Efectuar el monitoreo de los riesgos identificados, velando que la implementación de la respuesta y monitoreo de los riesgos se realicen oportunamente.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66429485"/>
                  </a:ext>
                </a:extLst>
              </a:tr>
              <a:tr h="1757339">
                <a:tc rowSpan="2">
                  <a:txBody>
                    <a:bodyPr/>
                    <a:lstStyle/>
                    <a:p>
                      <a:pPr algn="ctr" fontAlgn="ctr"/>
                      <a:r>
                        <a:rPr lang="es-ES" sz="1600" b="0" i="0" u="none" strike="noStrike">
                          <a:solidFill>
                            <a:srgbClr val="000000"/>
                          </a:solidFill>
                          <a:effectLst/>
                          <a:latin typeface="Arial" panose="020B0604020202020204" pitchFamily="34" charset="0"/>
                        </a:rPr>
                        <a:t>g)</a:t>
                      </a:r>
                      <a:r>
                        <a:rPr lang="es-ES" sz="1100" b="0" i="0" u="none" strike="noStrike">
                          <a:solidFill>
                            <a:srgbClr val="000000"/>
                          </a:solidFill>
                          <a:effectLst/>
                          <a:latin typeface="Times New Roman" panose="02020603050405020304" pitchFamily="18" charset="0"/>
                        </a:rPr>
                        <a:t>    </a:t>
                      </a:r>
                      <a:r>
                        <a:rPr lang="es-ES" sz="1600" b="0" i="0" u="none" strike="noStrike">
                          <a:solidFill>
                            <a:srgbClr val="000000"/>
                          </a:solidFill>
                          <a:effectLst/>
                          <a:latin typeface="Arial" panose="020B0604020202020204" pitchFamily="34" charset="0"/>
                        </a:rPr>
                        <a:t>Tramitar en forma oportuna los presupuestos de modificaciones que se generen en 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rowSpan="2">
                  <a:txBody>
                    <a:bodyPr/>
                    <a:lstStyle/>
                    <a:p>
                      <a:pPr algn="ctr" fontAlgn="ctr"/>
                      <a:r>
                        <a:rPr lang="es-ES" sz="1600" b="0" i="0" u="none" strike="noStrike">
                          <a:solidFill>
                            <a:srgbClr val="000000"/>
                          </a:solidFill>
                          <a:effectLst/>
                          <a:latin typeface="Arial" panose="020B0604020202020204" pitchFamily="34" charset="0"/>
                        </a:rPr>
                        <a:t>k)</a:t>
                      </a:r>
                      <a:r>
                        <a:rPr lang="es-ES" sz="1100" b="0" i="0" u="none" strike="noStrike">
                          <a:solidFill>
                            <a:srgbClr val="000000"/>
                          </a:solidFill>
                          <a:effectLst/>
                          <a:latin typeface="Times New Roman" panose="02020603050405020304" pitchFamily="18" charset="0"/>
                        </a:rPr>
                        <a:t>         </a:t>
                      </a:r>
                      <a:r>
                        <a:rPr lang="es-ES" sz="1600" b="0" i="0" u="none" strike="noStrike">
                          <a:solidFill>
                            <a:srgbClr val="000000"/>
                          </a:solidFill>
                          <a:effectLst/>
                          <a:latin typeface="Arial" panose="020B0604020202020204" pitchFamily="34" charset="0"/>
                        </a:rPr>
                        <a:t>Requerir oportunamente, con el debido sustento y para su aprobación, las modificaciones que sean necesarias en el costo, plazo o calidad de la obra en ejecución, respecto a lo previsto en el expediente técnico de obra aprobado.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ES" sz="1600" b="0" i="0" u="none" strike="noStrike" dirty="0">
                          <a:solidFill>
                            <a:srgbClr val="000000"/>
                          </a:solidFill>
                          <a:effectLst/>
                          <a:latin typeface="Arial" panose="020B0604020202020204" pitchFamily="34" charset="0"/>
                        </a:rPr>
                        <a:t>h)</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Opinar oportunamente sobre las propuestas de modificación en el costo, plazo o calidad de la obra en ejecución, respecto a lo previsto en el expediente técnico de obra aprobado, requeridas por el residente de obra.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875358629"/>
                  </a:ext>
                </a:extLst>
              </a:tr>
              <a:tr h="737648">
                <a:tc vMerge="1">
                  <a:txBody>
                    <a:bodyPr/>
                    <a:lstStyle/>
                    <a:p>
                      <a:endParaRPr lang="es-PE"/>
                    </a:p>
                  </a:txBody>
                  <a:tcPr/>
                </a:tc>
                <a:tc vMerge="1">
                  <a:txBody>
                    <a:bodyPr/>
                    <a:lstStyle/>
                    <a:p>
                      <a:endParaRPr lang="es-PE"/>
                    </a:p>
                  </a:txBody>
                  <a:tcPr/>
                </a:tc>
                <a:tc>
                  <a:txBody>
                    <a:bodyPr/>
                    <a:lstStyle/>
                    <a:p>
                      <a:pPr algn="ctr" fontAlgn="ctr"/>
                      <a:r>
                        <a:rPr lang="es-ES" sz="1600" b="0" i="0" u="none" strike="noStrike" dirty="0">
                          <a:solidFill>
                            <a:srgbClr val="000000"/>
                          </a:solidFill>
                          <a:effectLst/>
                          <a:latin typeface="Arial" panose="020B0604020202020204" pitchFamily="34" charset="0"/>
                        </a:rPr>
                        <a:t>i)</a:t>
                      </a:r>
                      <a:r>
                        <a:rPr lang="es-ES" sz="1100" b="0" i="0" u="none" strike="noStrike" dirty="0">
                          <a:solidFill>
                            <a:srgbClr val="000000"/>
                          </a:solidFill>
                          <a:effectLst/>
                          <a:latin typeface="Times New Roman" panose="02020603050405020304" pitchFamily="18" charset="0"/>
                        </a:rPr>
                        <a:t>           </a:t>
                      </a:r>
                      <a:r>
                        <a:rPr lang="es-ES" sz="1600" b="0" i="0" u="none" strike="noStrike" dirty="0">
                          <a:solidFill>
                            <a:srgbClr val="000000"/>
                          </a:solidFill>
                          <a:effectLst/>
                          <a:latin typeface="Arial" panose="020B0604020202020204" pitchFamily="34" charset="0"/>
                        </a:rPr>
                        <a:t>Aprobar modificaciones no significativas a lo establecido en el expediente técnico.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889693544"/>
                  </a:ext>
                </a:extLst>
              </a:tr>
            </a:tbl>
          </a:graphicData>
        </a:graphic>
      </p:graphicFrame>
    </p:spTree>
    <p:extLst>
      <p:ext uri="{BB962C8B-B14F-4D97-AF65-F5344CB8AC3E}">
        <p14:creationId xmlns:p14="http://schemas.microsoft.com/office/powerpoint/2010/main" val="605422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6A2F49-A8BD-4CA9-92A6-ACD09E2959F2}"/>
              </a:ext>
            </a:extLst>
          </p:cNvPr>
          <p:cNvSpPr>
            <a:spLocks noGrp="1"/>
          </p:cNvSpPr>
          <p:nvPr>
            <p:ph type="title"/>
          </p:nvPr>
        </p:nvSpPr>
        <p:spPr>
          <a:xfrm>
            <a:off x="1729408" y="461927"/>
            <a:ext cx="8547653" cy="492443"/>
          </a:xfrm>
        </p:spPr>
        <p:txBody>
          <a:bodyPr/>
          <a:lstStyle/>
          <a:p>
            <a:pPr algn="ctr"/>
            <a:r>
              <a:rPr lang="es-PE" sz="3200" dirty="0"/>
              <a:t>Contenido mínimo del Expediente Técnico</a:t>
            </a:r>
          </a:p>
        </p:txBody>
      </p:sp>
      <p:graphicFrame>
        <p:nvGraphicFramePr>
          <p:cNvPr id="3" name="Diagrama 2">
            <a:extLst>
              <a:ext uri="{FF2B5EF4-FFF2-40B4-BE49-F238E27FC236}">
                <a16:creationId xmlns:a16="http://schemas.microsoft.com/office/drawing/2014/main" id="{664D7578-5103-457A-8314-C9C09FDC2EAD}"/>
              </a:ext>
            </a:extLst>
          </p:cNvPr>
          <p:cNvGraphicFramePr/>
          <p:nvPr>
            <p:extLst>
              <p:ext uri="{D42A27DB-BD31-4B8C-83A1-F6EECF244321}">
                <p14:modId xmlns:p14="http://schemas.microsoft.com/office/powerpoint/2010/main" val="225204086"/>
              </p:ext>
            </p:extLst>
          </p:nvPr>
        </p:nvGraphicFramePr>
        <p:xfrm>
          <a:off x="1729408" y="1219198"/>
          <a:ext cx="10071651" cy="5638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4296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Marcador de contenido 5">
            <a:extLst>
              <a:ext uri="{FF2B5EF4-FFF2-40B4-BE49-F238E27FC236}">
                <a16:creationId xmlns:a16="http://schemas.microsoft.com/office/drawing/2014/main" id="{1CCBC15F-637F-4013-B076-E9DEE22DC199}"/>
              </a:ext>
            </a:extLst>
          </p:cNvPr>
          <p:cNvSpPr txBox="1">
            <a:spLocks/>
          </p:cNvSpPr>
          <p:nvPr/>
        </p:nvSpPr>
        <p:spPr>
          <a:xfrm>
            <a:off x="565465" y="1050004"/>
            <a:ext cx="11516139" cy="58079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s-PE" sz="2000" dirty="0">
              <a:solidFill>
                <a:srgbClr val="002060"/>
              </a:solidFill>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latin typeface="Arial" panose="020B0604020202020204" pitchFamily="34" charset="0"/>
              <a:cs typeface="Arial" panose="020B0604020202020204" pitchFamily="34" charset="0"/>
            </a:endParaRPr>
          </a:p>
          <a:p>
            <a:endParaRPr lang="es-PE" b="1" dirty="0"/>
          </a:p>
        </p:txBody>
      </p:sp>
      <p:sp>
        <p:nvSpPr>
          <p:cNvPr id="6" name="CuadroTexto 5">
            <a:extLst>
              <a:ext uri="{FF2B5EF4-FFF2-40B4-BE49-F238E27FC236}">
                <a16:creationId xmlns:a16="http://schemas.microsoft.com/office/drawing/2014/main" id="{8776F3A2-B11C-4AD3-8388-2A21AFBAD196}"/>
              </a:ext>
            </a:extLst>
          </p:cNvPr>
          <p:cNvSpPr txBox="1"/>
          <p:nvPr/>
        </p:nvSpPr>
        <p:spPr>
          <a:xfrm>
            <a:off x="565465" y="1094420"/>
            <a:ext cx="11061070" cy="954107"/>
          </a:xfrm>
          <a:prstGeom prst="rect">
            <a:avLst/>
          </a:prstGeom>
          <a:noFill/>
        </p:spPr>
        <p:txBody>
          <a:bodyPr wrap="square">
            <a:spAutoFit/>
          </a:bodyPr>
          <a:lstStyle/>
          <a:p>
            <a:pPr marL="180975" lvl="0" algn="ctr"/>
            <a:r>
              <a:rPr lang="es-PE" sz="2800" b="1" dirty="0">
                <a:latin typeface="Arial" panose="020B0604020202020204" pitchFamily="34" charset="0"/>
                <a:cs typeface="Arial" panose="020B0604020202020204" pitchFamily="34" charset="0"/>
              </a:rPr>
              <a:t>Tema 4 :</a:t>
            </a:r>
          </a:p>
          <a:p>
            <a:pPr marL="180975" algn="just"/>
            <a:r>
              <a:rPr lang="es-PE" sz="2800" b="1" dirty="0">
                <a:latin typeface="Arial" panose="020B0604020202020204" pitchFamily="34" charset="0"/>
                <a:cs typeface="Arial" panose="020B0604020202020204" pitchFamily="34" charset="0"/>
              </a:rPr>
              <a:t>Informes , valorizaciones y liquidaciones parciales y final.</a:t>
            </a:r>
          </a:p>
        </p:txBody>
      </p:sp>
    </p:spTree>
    <p:extLst>
      <p:ext uri="{BB962C8B-B14F-4D97-AF65-F5344CB8AC3E}">
        <p14:creationId xmlns:p14="http://schemas.microsoft.com/office/powerpoint/2010/main" val="1776621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E7697-7B59-441A-8E9B-37F6AA6F337D}"/>
              </a:ext>
            </a:extLst>
          </p:cNvPr>
          <p:cNvSpPr>
            <a:spLocks noGrp="1"/>
          </p:cNvSpPr>
          <p:nvPr>
            <p:ph type="title"/>
          </p:nvPr>
        </p:nvSpPr>
        <p:spPr>
          <a:xfrm>
            <a:off x="636103" y="263144"/>
            <a:ext cx="10933045" cy="1477328"/>
          </a:xfrm>
        </p:spPr>
        <p:txBody>
          <a:bodyPr/>
          <a:lstStyle/>
          <a:p>
            <a:pPr algn="ctr"/>
            <a:r>
              <a:rPr lang="es-PE" sz="3200" dirty="0"/>
              <a:t>Anexo 2: </a:t>
            </a:r>
            <a:br>
              <a:rPr lang="es-PE" sz="3200" dirty="0"/>
            </a:br>
            <a:r>
              <a:rPr lang="es-PE" sz="3200" dirty="0"/>
              <a:t>FORMATO DEL INFORME MENSUAL DEL RESIDENTE DE OBRA</a:t>
            </a:r>
            <a:br>
              <a:rPr lang="es-PE" sz="3200" dirty="0"/>
            </a:br>
            <a:endParaRPr lang="es-PE" sz="3200" dirty="0"/>
          </a:p>
        </p:txBody>
      </p:sp>
      <p:sp>
        <p:nvSpPr>
          <p:cNvPr id="4" name="CuadroTexto 3">
            <a:extLst>
              <a:ext uri="{FF2B5EF4-FFF2-40B4-BE49-F238E27FC236}">
                <a16:creationId xmlns:a16="http://schemas.microsoft.com/office/drawing/2014/main" id="{CAE4EB42-33B5-44F0-9470-8B2C527D36E8}"/>
              </a:ext>
            </a:extLst>
          </p:cNvPr>
          <p:cNvSpPr txBox="1"/>
          <p:nvPr/>
        </p:nvSpPr>
        <p:spPr>
          <a:xfrm>
            <a:off x="4691269" y="1581119"/>
            <a:ext cx="6864628" cy="4524315"/>
          </a:xfrm>
          <a:prstGeom prst="rect">
            <a:avLst/>
          </a:prstGeom>
          <a:noFill/>
          <a:ln>
            <a:solidFill>
              <a:srgbClr val="0070C0"/>
            </a:solidFill>
          </a:ln>
        </p:spPr>
        <p:txBody>
          <a:bodyPr wrap="square">
            <a:spAutoFit/>
          </a:bodyPr>
          <a:lstStyle/>
          <a:p>
            <a:r>
              <a:rPr lang="es-ES" b="1" dirty="0"/>
              <a:t>D. Cuadros:</a:t>
            </a:r>
          </a:p>
          <a:p>
            <a:pPr marL="342900" indent="-342900">
              <a:buAutoNum type="arabicPeriod"/>
            </a:pPr>
            <a:r>
              <a:rPr lang="es-ES" dirty="0"/>
              <a:t>Planilla de metrados por cada partida </a:t>
            </a:r>
          </a:p>
          <a:p>
            <a:pPr marL="342900" indent="-342900">
              <a:buAutoNum type="arabicPeriod"/>
            </a:pPr>
            <a:r>
              <a:rPr lang="es-ES" dirty="0"/>
              <a:t>Valorización Mensual de Obra </a:t>
            </a:r>
          </a:p>
          <a:p>
            <a:pPr marL="342900" indent="-342900">
              <a:buAutoNum type="arabicPeriod"/>
            </a:pPr>
            <a:r>
              <a:rPr lang="es-ES" dirty="0">
                <a:highlight>
                  <a:srgbClr val="FFFF00"/>
                </a:highlight>
              </a:rPr>
              <a:t>Cronograma comparado Proyectado Vs. Ejecutado </a:t>
            </a:r>
          </a:p>
          <a:p>
            <a:pPr marL="342900" indent="-342900">
              <a:buAutoNum type="arabicPeriod"/>
            </a:pPr>
            <a:r>
              <a:rPr lang="es-ES" dirty="0"/>
              <a:t>Planilla del personal comprometida a la Obra </a:t>
            </a:r>
          </a:p>
          <a:p>
            <a:pPr marL="342900" indent="-342900">
              <a:buAutoNum type="arabicPeriod"/>
            </a:pPr>
            <a:r>
              <a:rPr lang="es-ES" dirty="0"/>
              <a:t>Manifiesto de Gastos </a:t>
            </a:r>
          </a:p>
          <a:p>
            <a:pPr marL="342900" indent="-342900">
              <a:buAutoNum type="arabicPeriod"/>
            </a:pPr>
            <a:r>
              <a:rPr lang="es-ES" dirty="0"/>
              <a:t>Ejecución Mensualizada de Gastos por Específica</a:t>
            </a:r>
          </a:p>
          <a:p>
            <a:pPr marL="342900" indent="-342900">
              <a:buAutoNum type="arabicPeriod"/>
            </a:pPr>
            <a:r>
              <a:rPr lang="es-ES" dirty="0"/>
              <a:t> Cuadro de Movimiento Diario de Almacén </a:t>
            </a:r>
          </a:p>
          <a:p>
            <a:pPr marL="342900" indent="-342900">
              <a:buAutoNum type="arabicPeriod"/>
            </a:pPr>
            <a:r>
              <a:rPr lang="es-ES" dirty="0"/>
              <a:t>Cuadro Resumen de Almacén (Ingresos – Egresos) </a:t>
            </a:r>
          </a:p>
          <a:p>
            <a:pPr marL="342900" indent="-342900">
              <a:buAutoNum type="arabicPeriod"/>
            </a:pPr>
            <a:r>
              <a:rPr lang="es-ES" dirty="0"/>
              <a:t>Saldo Valorizado de Materiales </a:t>
            </a:r>
          </a:p>
          <a:p>
            <a:pPr marL="342900" indent="-342900">
              <a:buAutoNum type="arabicPeriod"/>
            </a:pPr>
            <a:r>
              <a:rPr lang="es-ES" dirty="0">
                <a:highlight>
                  <a:srgbClr val="FFFF00"/>
                </a:highlight>
              </a:rPr>
              <a:t>Reprogramación de Ejecución Física y Financiera de la Obra </a:t>
            </a:r>
          </a:p>
          <a:p>
            <a:pPr marL="342900" indent="-342900">
              <a:buAutoNum type="arabicPeriod"/>
            </a:pPr>
            <a:r>
              <a:rPr lang="es-ES" dirty="0">
                <a:highlight>
                  <a:srgbClr val="FFFF00"/>
                </a:highlight>
              </a:rPr>
              <a:t>Reprogramación de Ejecución Física en Diagrama de Barras Gantt </a:t>
            </a:r>
          </a:p>
          <a:p>
            <a:pPr marL="342900" indent="-342900">
              <a:buAutoNum type="arabicPeriod"/>
            </a:pPr>
            <a:r>
              <a:rPr lang="es-ES" dirty="0"/>
              <a:t>Control de equipo mecánico </a:t>
            </a:r>
          </a:p>
          <a:p>
            <a:pPr marL="342900" indent="-342900">
              <a:buAutoNum type="arabicPeriod"/>
            </a:pPr>
            <a:r>
              <a:rPr lang="es-ES" dirty="0"/>
              <a:t>Controles de calidad </a:t>
            </a:r>
          </a:p>
          <a:p>
            <a:pPr marL="342900" indent="-342900">
              <a:buAutoNum type="arabicPeriod"/>
            </a:pPr>
            <a:r>
              <a:rPr lang="es-ES" dirty="0"/>
              <a:t>Panel fotográfico y video. </a:t>
            </a:r>
          </a:p>
          <a:p>
            <a:pPr marL="342900" indent="-342900">
              <a:buAutoNum type="arabicPeriod"/>
            </a:pPr>
            <a:r>
              <a:rPr lang="es-ES" dirty="0"/>
              <a:t>Copias del cuaderno de Obra.</a:t>
            </a:r>
            <a:endParaRPr lang="es-PE" dirty="0"/>
          </a:p>
        </p:txBody>
      </p:sp>
      <p:sp>
        <p:nvSpPr>
          <p:cNvPr id="6" name="CuadroTexto 5">
            <a:extLst>
              <a:ext uri="{FF2B5EF4-FFF2-40B4-BE49-F238E27FC236}">
                <a16:creationId xmlns:a16="http://schemas.microsoft.com/office/drawing/2014/main" id="{8DE05687-1EF2-44F1-A484-CA47D96C6760}"/>
              </a:ext>
            </a:extLst>
          </p:cNvPr>
          <p:cNvSpPr txBox="1"/>
          <p:nvPr/>
        </p:nvSpPr>
        <p:spPr>
          <a:xfrm>
            <a:off x="622852" y="1593001"/>
            <a:ext cx="3710608" cy="369332"/>
          </a:xfrm>
          <a:prstGeom prst="rect">
            <a:avLst/>
          </a:prstGeom>
          <a:noFill/>
          <a:ln>
            <a:solidFill>
              <a:srgbClr val="0070C0"/>
            </a:solidFill>
          </a:ln>
        </p:spPr>
        <p:txBody>
          <a:bodyPr wrap="square">
            <a:spAutoFit/>
          </a:bodyPr>
          <a:lstStyle/>
          <a:p>
            <a:r>
              <a:rPr lang="es-PE" b="1" dirty="0"/>
              <a:t>A. Generalidades:</a:t>
            </a:r>
          </a:p>
        </p:txBody>
      </p:sp>
      <p:sp>
        <p:nvSpPr>
          <p:cNvPr id="8" name="CuadroTexto 7">
            <a:extLst>
              <a:ext uri="{FF2B5EF4-FFF2-40B4-BE49-F238E27FC236}">
                <a16:creationId xmlns:a16="http://schemas.microsoft.com/office/drawing/2014/main" id="{76CE5323-6B95-46D7-AFF9-5DC0241AA17B}"/>
              </a:ext>
            </a:extLst>
          </p:cNvPr>
          <p:cNvSpPr txBox="1"/>
          <p:nvPr/>
        </p:nvSpPr>
        <p:spPr>
          <a:xfrm>
            <a:off x="622852" y="2253734"/>
            <a:ext cx="3710608" cy="369332"/>
          </a:xfrm>
          <a:prstGeom prst="rect">
            <a:avLst/>
          </a:prstGeom>
          <a:noFill/>
          <a:ln>
            <a:solidFill>
              <a:srgbClr val="0070C0"/>
            </a:solidFill>
          </a:ln>
        </p:spPr>
        <p:txBody>
          <a:bodyPr wrap="square">
            <a:spAutoFit/>
          </a:bodyPr>
          <a:lstStyle/>
          <a:p>
            <a:r>
              <a:rPr lang="es-PE" b="1" dirty="0"/>
              <a:t>B. Sustento Documentario de Obra:</a:t>
            </a:r>
          </a:p>
        </p:txBody>
      </p:sp>
      <p:sp>
        <p:nvSpPr>
          <p:cNvPr id="10" name="CuadroTexto 9">
            <a:extLst>
              <a:ext uri="{FF2B5EF4-FFF2-40B4-BE49-F238E27FC236}">
                <a16:creationId xmlns:a16="http://schemas.microsoft.com/office/drawing/2014/main" id="{474B2285-445F-4226-B3E0-6AE8CEA84880}"/>
              </a:ext>
            </a:extLst>
          </p:cNvPr>
          <p:cNvSpPr txBox="1"/>
          <p:nvPr/>
        </p:nvSpPr>
        <p:spPr>
          <a:xfrm>
            <a:off x="622852" y="2956383"/>
            <a:ext cx="3710608" cy="369332"/>
          </a:xfrm>
          <a:prstGeom prst="rect">
            <a:avLst/>
          </a:prstGeom>
          <a:noFill/>
          <a:ln>
            <a:solidFill>
              <a:srgbClr val="0070C0"/>
            </a:solidFill>
          </a:ln>
        </p:spPr>
        <p:txBody>
          <a:bodyPr wrap="square">
            <a:spAutoFit/>
          </a:bodyPr>
          <a:lstStyle/>
          <a:p>
            <a:r>
              <a:rPr lang="es-ES" b="1" dirty="0"/>
              <a:t>C. De la Ejecución de Obra:</a:t>
            </a:r>
            <a:endParaRPr lang="es-PE" b="1" dirty="0"/>
          </a:p>
        </p:txBody>
      </p:sp>
    </p:spTree>
    <p:extLst>
      <p:ext uri="{BB962C8B-B14F-4D97-AF65-F5344CB8AC3E}">
        <p14:creationId xmlns:p14="http://schemas.microsoft.com/office/powerpoint/2010/main" val="3992117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2312B5-06AE-40E2-AA6C-831535B2F093}"/>
              </a:ext>
            </a:extLst>
          </p:cNvPr>
          <p:cNvSpPr>
            <a:spLocks noGrp="1"/>
          </p:cNvSpPr>
          <p:nvPr>
            <p:ph type="title"/>
          </p:nvPr>
        </p:nvSpPr>
        <p:spPr>
          <a:xfrm>
            <a:off x="563217" y="136525"/>
            <a:ext cx="11065565" cy="1325563"/>
          </a:xfrm>
        </p:spPr>
        <p:txBody>
          <a:bodyPr>
            <a:normAutofit/>
          </a:bodyPr>
          <a:lstStyle/>
          <a:p>
            <a:pPr algn="ctr"/>
            <a:r>
              <a:rPr lang="es-ES" sz="3200" dirty="0"/>
              <a:t>7.3.4 Informes de Valorización de Obra</a:t>
            </a:r>
            <a:endParaRPr lang="es-PE" sz="3200" dirty="0"/>
          </a:p>
        </p:txBody>
      </p:sp>
      <p:sp>
        <p:nvSpPr>
          <p:cNvPr id="3" name="Marcador de número de diapositiva 2">
            <a:extLst>
              <a:ext uri="{FF2B5EF4-FFF2-40B4-BE49-F238E27FC236}">
                <a16:creationId xmlns:a16="http://schemas.microsoft.com/office/drawing/2014/main" id="{6ED5B4B1-B3DD-4E14-9A9E-DC83EE90A5B5}"/>
              </a:ext>
            </a:extLst>
          </p:cNvPr>
          <p:cNvSpPr>
            <a:spLocks noGrp="1"/>
          </p:cNvSpPr>
          <p:nvPr>
            <p:ph type="sldNum" sz="quarter" idx="7"/>
          </p:nvPr>
        </p:nvSpPr>
        <p:spPr/>
        <p:txBody>
          <a:bodyPr/>
          <a:lstStyle/>
          <a:p>
            <a:fld id="{B6F15528-21DE-4FAA-801E-634DDDAF4B2B}" type="slidenum">
              <a:rPr lang="es-PE" smtClean="0"/>
              <a:t>42</a:t>
            </a:fld>
            <a:endParaRPr lang="es-PE"/>
          </a:p>
        </p:txBody>
      </p:sp>
      <p:sp>
        <p:nvSpPr>
          <p:cNvPr id="6" name="CuadroTexto 5">
            <a:extLst>
              <a:ext uri="{FF2B5EF4-FFF2-40B4-BE49-F238E27FC236}">
                <a16:creationId xmlns:a16="http://schemas.microsoft.com/office/drawing/2014/main" id="{41C74E3D-04C0-4EA4-9AC7-704EC05ABFC6}"/>
              </a:ext>
            </a:extLst>
          </p:cNvPr>
          <p:cNvSpPr txBox="1"/>
          <p:nvPr/>
        </p:nvSpPr>
        <p:spPr>
          <a:xfrm>
            <a:off x="563217" y="1263306"/>
            <a:ext cx="11065565" cy="5632311"/>
          </a:xfrm>
          <a:prstGeom prst="rect">
            <a:avLst/>
          </a:prstGeom>
          <a:noFill/>
        </p:spPr>
        <p:txBody>
          <a:bodyPr wrap="square">
            <a:spAutoFit/>
          </a:bodyPr>
          <a:lstStyle/>
          <a:p>
            <a:pPr algn="just"/>
            <a:r>
              <a:rPr lang="es-ES" b="1" dirty="0"/>
              <a:t>Los </a:t>
            </a:r>
            <a:r>
              <a:rPr lang="es-ES" b="1" dirty="0" err="1"/>
              <a:t>metrados</a:t>
            </a:r>
            <a:r>
              <a:rPr lang="es-ES" b="1" dirty="0"/>
              <a:t> </a:t>
            </a:r>
            <a:r>
              <a:rPr lang="es-ES" dirty="0"/>
              <a:t>de obra ejecutados </a:t>
            </a:r>
            <a:r>
              <a:rPr lang="es-ES" b="1" dirty="0"/>
              <a:t>se formulan y consolidan diariamente </a:t>
            </a:r>
            <a:r>
              <a:rPr lang="es-ES" dirty="0"/>
              <a:t>por el residente de obra y su personal asignado, los mismos que </a:t>
            </a:r>
            <a:r>
              <a:rPr lang="es-ES" b="1" dirty="0"/>
              <a:t>estarán registrados en el Cuaderno de Obra Digital o físico</a:t>
            </a:r>
            <a:r>
              <a:rPr lang="es-ES" dirty="0"/>
              <a:t>, con lo cual se procederá a la </a:t>
            </a:r>
            <a:r>
              <a:rPr lang="es-ES" b="1" dirty="0"/>
              <a:t>elaboración de la valorización mensual y posterior elaboración del informe mensual </a:t>
            </a:r>
            <a:r>
              <a:rPr lang="es-ES" dirty="0"/>
              <a:t>tanto del residente como del inspector o supervisor de obra.</a:t>
            </a:r>
          </a:p>
          <a:p>
            <a:pPr algn="just"/>
            <a:endParaRPr lang="es-ES" dirty="0"/>
          </a:p>
          <a:p>
            <a:pPr algn="just"/>
            <a:r>
              <a:rPr lang="es-ES" dirty="0"/>
              <a:t>El residente de obra </a:t>
            </a:r>
            <a:r>
              <a:rPr lang="es-ES" b="1" dirty="0"/>
              <a:t>dentro de los 10 </a:t>
            </a:r>
            <a:r>
              <a:rPr lang="es-ES" b="1" dirty="0" err="1"/>
              <a:t>d.c.</a:t>
            </a:r>
            <a:r>
              <a:rPr lang="es-ES" b="1" dirty="0"/>
              <a:t> posteriores al cierre del mes</a:t>
            </a:r>
            <a:r>
              <a:rPr lang="es-ES" dirty="0"/>
              <a:t>, presentará un informe mensual de los </a:t>
            </a:r>
            <a:r>
              <a:rPr lang="es-ES" b="1" dirty="0"/>
              <a:t>avances físicos, financieros y las ocurrencias de obra en el periodo informado</a:t>
            </a:r>
            <a:r>
              <a:rPr lang="es-ES" dirty="0"/>
              <a:t>; así también, tomará las precauciones en cuanto a la </a:t>
            </a:r>
            <a:r>
              <a:rPr lang="es-ES" b="1" dirty="0">
                <a:solidFill>
                  <a:srgbClr val="FF0000"/>
                </a:solidFill>
              </a:rPr>
              <a:t>cantidad de ejemplares que entregará a las áreas correspondientes</a:t>
            </a:r>
            <a:r>
              <a:rPr lang="es-ES" dirty="0"/>
              <a:t>, además de alcanzar la versión digital y escaneado para el expediente del proceso; </a:t>
            </a:r>
            <a:r>
              <a:rPr lang="es-ES" b="1" dirty="0"/>
              <a:t>bajo responsabilidad administrativa.</a:t>
            </a:r>
          </a:p>
          <a:p>
            <a:pPr algn="just"/>
            <a:endParaRPr lang="es-ES" dirty="0"/>
          </a:p>
          <a:p>
            <a:pPr algn="just"/>
            <a:r>
              <a:rPr lang="es-ES" b="1" dirty="0"/>
              <a:t> La valorización física </a:t>
            </a:r>
            <a:r>
              <a:rPr lang="es-ES" dirty="0"/>
              <a:t>de los trabajos </a:t>
            </a:r>
            <a:r>
              <a:rPr lang="es-ES" b="1" dirty="0"/>
              <a:t>será realizada</a:t>
            </a:r>
            <a:r>
              <a:rPr lang="es-ES" dirty="0"/>
              <a:t> por el residente de obra en el </a:t>
            </a:r>
            <a:r>
              <a:rPr lang="es-ES" b="1" dirty="0"/>
              <a:t>último día calendario de cada mes</a:t>
            </a:r>
            <a:r>
              <a:rPr lang="es-ES" dirty="0"/>
              <a:t>, debiendo </a:t>
            </a:r>
            <a:r>
              <a:rPr lang="es-ES" b="1" dirty="0"/>
              <a:t>consignar los </a:t>
            </a:r>
            <a:r>
              <a:rPr lang="es-ES" b="1" dirty="0" err="1"/>
              <a:t>metrados</a:t>
            </a:r>
            <a:r>
              <a:rPr lang="es-ES" b="1" dirty="0"/>
              <a:t> ejecutados en el cuaderno de obra </a:t>
            </a:r>
            <a:r>
              <a:rPr lang="es-ES" dirty="0"/>
              <a:t>mediante el asiento respectivo. El inspector o supervisor de obra se constituirá en la obra a efectos de </a:t>
            </a:r>
            <a:r>
              <a:rPr lang="es-ES" b="1" dirty="0"/>
              <a:t>verificar la información consignada, debiendo otorgar su conformidad con la anotación correspondiente en el cuaderno de obra.</a:t>
            </a:r>
          </a:p>
          <a:p>
            <a:pPr algn="just"/>
            <a:r>
              <a:rPr lang="es-ES" dirty="0"/>
              <a:t> </a:t>
            </a:r>
          </a:p>
          <a:p>
            <a:pPr algn="just"/>
            <a:r>
              <a:rPr lang="es-ES" dirty="0"/>
              <a:t>La presentación de las </a:t>
            </a:r>
            <a:r>
              <a:rPr lang="es-ES" b="1" dirty="0">
                <a:solidFill>
                  <a:srgbClr val="FF0000"/>
                </a:solidFill>
              </a:rPr>
              <a:t>valorizaciones mensuales de los contratos de Bs  y </a:t>
            </a:r>
            <a:r>
              <a:rPr lang="es-ES" b="1" dirty="0" err="1">
                <a:solidFill>
                  <a:srgbClr val="FF0000"/>
                </a:solidFill>
              </a:rPr>
              <a:t>Ss</a:t>
            </a:r>
            <a:r>
              <a:rPr lang="es-ES" b="1" dirty="0">
                <a:solidFill>
                  <a:srgbClr val="FF0000"/>
                </a:solidFill>
              </a:rPr>
              <a:t> </a:t>
            </a:r>
            <a:r>
              <a:rPr lang="es-ES" dirty="0"/>
              <a:t>para la obra, realizados durante el mes, </a:t>
            </a:r>
            <a:r>
              <a:rPr lang="es-ES" b="1" dirty="0"/>
              <a:t>serán presentados a la dependencia pertinente de la entidad con el informe de conformidad correspondiente</a:t>
            </a:r>
            <a:r>
              <a:rPr lang="es-ES" dirty="0"/>
              <a:t>.</a:t>
            </a:r>
          </a:p>
          <a:p>
            <a:pPr algn="just"/>
            <a:endParaRPr lang="es-ES" dirty="0"/>
          </a:p>
          <a:p>
            <a:pPr algn="just"/>
            <a:r>
              <a:rPr lang="es-ES" b="1" dirty="0"/>
              <a:t>Las valorizaciones de las modificaciones </a:t>
            </a:r>
            <a:r>
              <a:rPr lang="es-ES" dirty="0"/>
              <a:t>en la etapa de la ejecución física (adicionales, deductivos, mayores </a:t>
            </a:r>
            <a:r>
              <a:rPr lang="es-ES" dirty="0" err="1"/>
              <a:t>metrados</a:t>
            </a:r>
            <a:r>
              <a:rPr lang="es-ES" dirty="0"/>
              <a:t> y partidas nuevas) </a:t>
            </a:r>
            <a:r>
              <a:rPr lang="es-ES" b="1" dirty="0"/>
              <a:t>serán presentados en cuadros distintos a la valorización principal.</a:t>
            </a:r>
          </a:p>
        </p:txBody>
      </p:sp>
    </p:spTree>
    <p:extLst>
      <p:ext uri="{BB962C8B-B14F-4D97-AF65-F5344CB8AC3E}">
        <p14:creationId xmlns:p14="http://schemas.microsoft.com/office/powerpoint/2010/main" val="812501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2312B5-06AE-40E2-AA6C-831535B2F093}"/>
              </a:ext>
            </a:extLst>
          </p:cNvPr>
          <p:cNvSpPr>
            <a:spLocks noGrp="1"/>
          </p:cNvSpPr>
          <p:nvPr>
            <p:ph type="title"/>
          </p:nvPr>
        </p:nvSpPr>
        <p:spPr>
          <a:xfrm>
            <a:off x="563217" y="136525"/>
            <a:ext cx="11065565" cy="1325563"/>
          </a:xfrm>
        </p:spPr>
        <p:txBody>
          <a:bodyPr>
            <a:normAutofit/>
          </a:bodyPr>
          <a:lstStyle/>
          <a:p>
            <a:pPr algn="ctr"/>
            <a:r>
              <a:rPr lang="es-ES" sz="3200" dirty="0"/>
              <a:t>7.3.4 Informes de Valorización de Obra</a:t>
            </a:r>
            <a:endParaRPr lang="es-PE" sz="3200" dirty="0"/>
          </a:p>
        </p:txBody>
      </p:sp>
      <p:sp>
        <p:nvSpPr>
          <p:cNvPr id="3" name="Marcador de número de diapositiva 2">
            <a:extLst>
              <a:ext uri="{FF2B5EF4-FFF2-40B4-BE49-F238E27FC236}">
                <a16:creationId xmlns:a16="http://schemas.microsoft.com/office/drawing/2014/main" id="{6ED5B4B1-B3DD-4E14-9A9E-DC83EE90A5B5}"/>
              </a:ext>
            </a:extLst>
          </p:cNvPr>
          <p:cNvSpPr>
            <a:spLocks noGrp="1"/>
          </p:cNvSpPr>
          <p:nvPr>
            <p:ph type="sldNum" sz="quarter" idx="7"/>
          </p:nvPr>
        </p:nvSpPr>
        <p:spPr/>
        <p:txBody>
          <a:bodyPr/>
          <a:lstStyle/>
          <a:p>
            <a:fld id="{B6F15528-21DE-4FAA-801E-634DDDAF4B2B}" type="slidenum">
              <a:rPr lang="es-PE" smtClean="0"/>
              <a:t>43</a:t>
            </a:fld>
            <a:endParaRPr lang="es-PE"/>
          </a:p>
        </p:txBody>
      </p:sp>
      <p:sp>
        <p:nvSpPr>
          <p:cNvPr id="7" name="CuadroTexto 6">
            <a:extLst>
              <a:ext uri="{FF2B5EF4-FFF2-40B4-BE49-F238E27FC236}">
                <a16:creationId xmlns:a16="http://schemas.microsoft.com/office/drawing/2014/main" id="{157ED0FA-9B33-4F60-ABB7-44725C89B4D8}"/>
              </a:ext>
            </a:extLst>
          </p:cNvPr>
          <p:cNvSpPr txBox="1"/>
          <p:nvPr/>
        </p:nvSpPr>
        <p:spPr>
          <a:xfrm>
            <a:off x="563216" y="1219608"/>
            <a:ext cx="11065565" cy="5632311"/>
          </a:xfrm>
          <a:prstGeom prst="rect">
            <a:avLst/>
          </a:prstGeom>
          <a:noFill/>
        </p:spPr>
        <p:txBody>
          <a:bodyPr wrap="square">
            <a:spAutoFit/>
          </a:bodyPr>
          <a:lstStyle/>
          <a:p>
            <a:pPr algn="just"/>
            <a:r>
              <a:rPr lang="es-ES" dirty="0"/>
              <a:t>El inspector o supervisor de obra en un </a:t>
            </a:r>
            <a:r>
              <a:rPr lang="es-ES" b="1" dirty="0"/>
              <a:t>plazo de 05 </a:t>
            </a:r>
            <a:r>
              <a:rPr lang="es-ES" b="1" dirty="0" err="1"/>
              <a:t>d.c</a:t>
            </a:r>
            <a:r>
              <a:rPr lang="es-ES" dirty="0" err="1"/>
              <a:t>.</a:t>
            </a:r>
            <a:r>
              <a:rPr lang="es-ES" dirty="0"/>
              <a:t> de recibido el informe mensual del residente de obra, </a:t>
            </a:r>
            <a:r>
              <a:rPr lang="es-ES" b="1" dirty="0"/>
              <a:t>revisa y emite un informe al área de supervisión de la entidad</a:t>
            </a:r>
            <a:r>
              <a:rPr lang="es-ES" dirty="0"/>
              <a:t>, determinando la conformidad respectiva, o de ser el caso, comunicando las observaciones encontradas, consignando entre otros aspectos, los siguientes:</a:t>
            </a:r>
          </a:p>
          <a:p>
            <a:pPr algn="just"/>
            <a:endParaRPr lang="es-ES" dirty="0"/>
          </a:p>
          <a:p>
            <a:pPr marL="342900" indent="-342900" algn="just">
              <a:buAutoNum type="alphaLcParenR"/>
            </a:pPr>
            <a:r>
              <a:rPr lang="es-ES" dirty="0"/>
              <a:t>Pronunciamiento sobre el </a:t>
            </a:r>
            <a:r>
              <a:rPr lang="es-ES" b="1" dirty="0"/>
              <a:t>avance físico de la obra</a:t>
            </a:r>
            <a:r>
              <a:rPr lang="es-ES" dirty="0"/>
              <a:t>. </a:t>
            </a:r>
          </a:p>
          <a:p>
            <a:pPr marL="342900" indent="-342900" algn="just">
              <a:buAutoNum type="alphaLcParenR"/>
            </a:pPr>
            <a:r>
              <a:rPr lang="es-ES" dirty="0"/>
              <a:t>El reporte del balance financiero de la obra documentado, En este aspecto se controlará que las ejecuciones de </a:t>
            </a:r>
            <a:r>
              <a:rPr lang="es-ES" b="1" dirty="0"/>
              <a:t>gasto reportadas guarden concordancia y congruencia con el presupuesto analítico aprobado</a:t>
            </a:r>
            <a:r>
              <a:rPr lang="es-ES" dirty="0"/>
              <a:t>. </a:t>
            </a:r>
          </a:p>
          <a:p>
            <a:pPr marL="342900" indent="-342900" algn="just">
              <a:buAutoNum type="alphaLcParenR"/>
            </a:pPr>
            <a:r>
              <a:rPr lang="es-ES" dirty="0"/>
              <a:t>Pronunciamiento sobre el </a:t>
            </a:r>
            <a:r>
              <a:rPr lang="es-ES" b="1" dirty="0"/>
              <a:t>grado de cumplimiento del ETO </a:t>
            </a:r>
            <a:r>
              <a:rPr lang="es-ES" dirty="0"/>
              <a:t>durante la ejecución de la obra y de las recomendaciones, sugerencias y observaciones emitidas por el I/S de obra en el periodo revisado.</a:t>
            </a:r>
          </a:p>
          <a:p>
            <a:pPr marL="342900" indent="-342900" algn="just">
              <a:buAutoNum type="alphaLcParenR"/>
            </a:pPr>
            <a:r>
              <a:rPr lang="es-ES" dirty="0"/>
              <a:t> La certificación y </a:t>
            </a:r>
            <a:r>
              <a:rPr lang="es-ES" b="1" dirty="0"/>
              <a:t>conformidad de los controles de calidad </a:t>
            </a:r>
            <a:r>
              <a:rPr lang="es-ES" dirty="0"/>
              <a:t>en obra realizados en el periodo revisado, </a:t>
            </a:r>
            <a:r>
              <a:rPr lang="es-ES" b="1" dirty="0"/>
              <a:t>sustentados con los certificados y protocolos de las pruebas técnicas de calidad </a:t>
            </a:r>
            <a:r>
              <a:rPr lang="es-ES" dirty="0"/>
              <a:t>correspondientes. </a:t>
            </a:r>
          </a:p>
          <a:p>
            <a:pPr marL="342900" indent="-342900" algn="just">
              <a:buAutoNum type="alphaLcParenR"/>
            </a:pPr>
            <a:r>
              <a:rPr lang="es-ES" dirty="0"/>
              <a:t>Verificación del </a:t>
            </a:r>
            <a:r>
              <a:rPr lang="es-ES" b="1" dirty="0"/>
              <a:t>cumplimiento del impacto ambiental y las medidas de seguridad </a:t>
            </a:r>
            <a:r>
              <a:rPr lang="es-ES" dirty="0"/>
              <a:t>implementadas en la obra. </a:t>
            </a:r>
          </a:p>
          <a:p>
            <a:pPr marL="342900" indent="-342900" algn="just">
              <a:buAutoNum type="alphaLcParenR"/>
            </a:pPr>
            <a:r>
              <a:rPr lang="es-ES" dirty="0"/>
              <a:t>Comentarios referentes a la ejecución de la obra, la problemática general, las soluciones planteadas, los aspectos relevantes de la ejecución y las observaciones generales, así como las </a:t>
            </a:r>
            <a:r>
              <a:rPr lang="es-ES" b="1" dirty="0"/>
              <a:t>acciones a adoptar en caso la obra se encuentre con un atraso mayor al veinte por ciento (20%) respecto a lo programado</a:t>
            </a:r>
          </a:p>
          <a:p>
            <a:pPr marL="342900" indent="-342900" algn="just">
              <a:buAutoNum type="alphaLcParenR"/>
            </a:pPr>
            <a:endParaRPr lang="es-ES" b="1" dirty="0"/>
          </a:p>
          <a:p>
            <a:pPr algn="just"/>
            <a:endParaRPr lang="es-ES" b="1" dirty="0"/>
          </a:p>
          <a:p>
            <a:pPr algn="just"/>
            <a:r>
              <a:rPr lang="es-ES" b="1" dirty="0"/>
              <a:t>Solo se </a:t>
            </a:r>
            <a:r>
              <a:rPr lang="es-ES" b="1" dirty="0">
                <a:solidFill>
                  <a:srgbClr val="FF0000"/>
                </a:solidFill>
              </a:rPr>
              <a:t>procederá a ejecutar modificaciones en la etapa de ejecución física</a:t>
            </a:r>
            <a:r>
              <a:rPr lang="es-ES" dirty="0"/>
              <a:t>, cuando éste sea </a:t>
            </a:r>
            <a:r>
              <a:rPr lang="es-ES" b="1" dirty="0"/>
              <a:t>aprobado por el órgano competente</a:t>
            </a:r>
            <a:r>
              <a:rPr lang="es-ES" dirty="0"/>
              <a:t> de la entidad </a:t>
            </a:r>
            <a:r>
              <a:rPr lang="es-ES" b="1" dirty="0"/>
              <a:t>y previamente registrado en los aplicativos informáticos </a:t>
            </a:r>
            <a:r>
              <a:rPr lang="es-ES" dirty="0"/>
              <a:t>del SNPMGI e INFOBRAS, cuando corresponda.</a:t>
            </a:r>
          </a:p>
        </p:txBody>
      </p:sp>
    </p:spTree>
    <p:extLst>
      <p:ext uri="{BB962C8B-B14F-4D97-AF65-F5344CB8AC3E}">
        <p14:creationId xmlns:p14="http://schemas.microsoft.com/office/powerpoint/2010/main" val="708749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F669B-F7FF-4E0E-A160-3DA6ED7135C4}"/>
              </a:ext>
            </a:extLst>
          </p:cNvPr>
          <p:cNvSpPr>
            <a:spLocks noGrp="1"/>
          </p:cNvSpPr>
          <p:nvPr>
            <p:ph type="title"/>
          </p:nvPr>
        </p:nvSpPr>
        <p:spPr>
          <a:xfrm>
            <a:off x="838200" y="136525"/>
            <a:ext cx="10515600" cy="1325563"/>
          </a:xfrm>
        </p:spPr>
        <p:txBody>
          <a:bodyPr/>
          <a:lstStyle/>
          <a:p>
            <a:r>
              <a:rPr lang="es-ES" sz="3200" dirty="0"/>
              <a:t>7.3.5 Control de calidad durante la ejecución de obra</a:t>
            </a:r>
            <a:r>
              <a:rPr lang="es-ES" dirty="0"/>
              <a:t> </a:t>
            </a:r>
            <a:endParaRPr lang="es-PE" dirty="0"/>
          </a:p>
        </p:txBody>
      </p:sp>
      <p:sp>
        <p:nvSpPr>
          <p:cNvPr id="3" name="Marcador de número de diapositiva 2">
            <a:extLst>
              <a:ext uri="{FF2B5EF4-FFF2-40B4-BE49-F238E27FC236}">
                <a16:creationId xmlns:a16="http://schemas.microsoft.com/office/drawing/2014/main" id="{EB87FF02-3D9F-4C47-8CAD-FD1F30CADDCE}"/>
              </a:ext>
            </a:extLst>
          </p:cNvPr>
          <p:cNvSpPr>
            <a:spLocks noGrp="1"/>
          </p:cNvSpPr>
          <p:nvPr>
            <p:ph type="sldNum" sz="quarter" idx="7"/>
          </p:nvPr>
        </p:nvSpPr>
        <p:spPr/>
        <p:txBody>
          <a:bodyPr/>
          <a:lstStyle/>
          <a:p>
            <a:fld id="{B6F15528-21DE-4FAA-801E-634DDDAF4B2B}" type="slidenum">
              <a:rPr lang="es-PE" smtClean="0"/>
              <a:t>44</a:t>
            </a:fld>
            <a:endParaRPr lang="es-PE"/>
          </a:p>
        </p:txBody>
      </p:sp>
      <p:sp>
        <p:nvSpPr>
          <p:cNvPr id="5" name="CuadroTexto 4">
            <a:extLst>
              <a:ext uri="{FF2B5EF4-FFF2-40B4-BE49-F238E27FC236}">
                <a16:creationId xmlns:a16="http://schemas.microsoft.com/office/drawing/2014/main" id="{D77AE469-1254-4ECD-9550-25C308AEE4C4}"/>
              </a:ext>
            </a:extLst>
          </p:cNvPr>
          <p:cNvSpPr txBox="1"/>
          <p:nvPr/>
        </p:nvSpPr>
        <p:spPr>
          <a:xfrm>
            <a:off x="675860" y="1462088"/>
            <a:ext cx="11025809" cy="4524315"/>
          </a:xfrm>
          <a:prstGeom prst="rect">
            <a:avLst/>
          </a:prstGeom>
          <a:noFill/>
        </p:spPr>
        <p:txBody>
          <a:bodyPr wrap="square">
            <a:spAutoFit/>
          </a:bodyPr>
          <a:lstStyle/>
          <a:p>
            <a:pPr algn="just"/>
            <a:r>
              <a:rPr lang="es-ES" dirty="0"/>
              <a:t>Durante la ejecución de la obra, </a:t>
            </a:r>
            <a:r>
              <a:rPr lang="es-ES" b="1" dirty="0"/>
              <a:t>deben realizarse las pruebas de control de calidad </a:t>
            </a:r>
            <a:r>
              <a:rPr lang="es-ES" dirty="0"/>
              <a:t>que están </a:t>
            </a:r>
            <a:r>
              <a:rPr lang="es-ES" b="1" dirty="0"/>
              <a:t>destinadas a verificar el cumplimiento de las especificaciones técnicas</a:t>
            </a:r>
            <a:r>
              <a:rPr lang="es-ES" dirty="0"/>
              <a:t>, según su naturaleza y complejidad</a:t>
            </a:r>
          </a:p>
          <a:p>
            <a:pPr algn="just"/>
            <a:endParaRPr lang="es-ES" dirty="0"/>
          </a:p>
          <a:p>
            <a:pPr algn="just"/>
            <a:r>
              <a:rPr lang="es-ES" dirty="0"/>
              <a:t>El </a:t>
            </a:r>
            <a:r>
              <a:rPr lang="es-ES" b="1" dirty="0"/>
              <a:t>ETO consigna las pruebas de control de calidad por especialidad</a:t>
            </a:r>
            <a:r>
              <a:rPr lang="es-ES" dirty="0"/>
              <a:t>, según los estándares establecidos en la normativa vigente; sin embargo, el Residente y el Inspector o Supervisor de obra </a:t>
            </a:r>
            <a:r>
              <a:rPr lang="es-ES" b="1" dirty="0"/>
              <a:t>deben realizar las respectivas pruebas de control de calidad de campo de manera obligatoria</a:t>
            </a:r>
            <a:r>
              <a:rPr lang="es-ES" dirty="0"/>
              <a:t> en la etapa de ejecución de la obra, contrastando con lo indicado en el expediente técnico.</a:t>
            </a:r>
          </a:p>
          <a:p>
            <a:pPr algn="just"/>
            <a:endParaRPr lang="es-ES" dirty="0"/>
          </a:p>
          <a:p>
            <a:pPr algn="just"/>
            <a:r>
              <a:rPr lang="es-ES" dirty="0"/>
              <a:t> En los informes mensuales del Residente y el Inspector o Supervisor de obra, </a:t>
            </a:r>
            <a:r>
              <a:rPr lang="es-ES" b="1" dirty="0"/>
              <a:t>obligatoriamente se adjuntan todas las pruebas y protocolos de control de calidad</a:t>
            </a:r>
            <a:r>
              <a:rPr lang="es-ES" dirty="0"/>
              <a:t> </a:t>
            </a:r>
            <a:r>
              <a:rPr lang="es-ES" b="1" dirty="0"/>
              <a:t>certificadas</a:t>
            </a:r>
            <a:r>
              <a:rPr lang="es-ES" dirty="0"/>
              <a:t> por los especialistas o la certificación de los laboratorios acreditados. </a:t>
            </a:r>
            <a:r>
              <a:rPr lang="es-ES" b="1" dirty="0">
                <a:solidFill>
                  <a:srgbClr val="FF0000"/>
                </a:solidFill>
              </a:rPr>
              <a:t>La OAD debe realizar el seguimiento a la ejecución </a:t>
            </a:r>
            <a:r>
              <a:rPr lang="es-ES" dirty="0"/>
              <a:t>del proyecto de inversión.</a:t>
            </a:r>
          </a:p>
          <a:p>
            <a:pPr algn="just"/>
            <a:endParaRPr lang="es-ES" dirty="0"/>
          </a:p>
          <a:p>
            <a:pPr algn="just"/>
            <a:r>
              <a:rPr lang="es-ES" dirty="0"/>
              <a:t> Si el resultado de las pruebas no hubiese sido satisfactorio dentro de los parámetros normados, </a:t>
            </a:r>
            <a:r>
              <a:rPr lang="es-ES" b="1" dirty="0">
                <a:solidFill>
                  <a:srgbClr val="FF0000"/>
                </a:solidFill>
              </a:rPr>
              <a:t>la OAD coordina con el Residente y el Inspector o Supervisor de obra para la subsanación de dichos resultados</a:t>
            </a:r>
            <a:r>
              <a:rPr lang="es-ES" dirty="0"/>
              <a:t>; y, de corresponder, </a:t>
            </a:r>
            <a:r>
              <a:rPr lang="es-ES" b="1" dirty="0"/>
              <a:t>comunica</a:t>
            </a:r>
            <a:r>
              <a:rPr lang="es-ES" dirty="0"/>
              <a:t> al área competente de la entidad, según su estructura orgánica y funciones internas, </a:t>
            </a:r>
            <a:r>
              <a:rPr lang="es-ES" b="1" dirty="0"/>
              <a:t>para el deslinde de las responsabilidades de acuerdo con las normas o procedimientos internos </a:t>
            </a:r>
            <a:r>
              <a:rPr lang="es-ES" dirty="0"/>
              <a:t>aplicables para dicho fin.</a:t>
            </a:r>
          </a:p>
        </p:txBody>
      </p:sp>
    </p:spTree>
    <p:extLst>
      <p:ext uri="{BB962C8B-B14F-4D97-AF65-F5344CB8AC3E}">
        <p14:creationId xmlns:p14="http://schemas.microsoft.com/office/powerpoint/2010/main" val="3342819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r>
              <a:rPr lang="es-ES" sz="3200" dirty="0"/>
              <a:t>7.3.6 Modificaciones durante la ejecución física</a:t>
            </a:r>
            <a:endParaRPr lang="es-PE" sz="3200" dirty="0"/>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45</a:t>
            </a:fld>
            <a:endParaRPr lang="es-PE"/>
          </a:p>
        </p:txBody>
      </p:sp>
      <p:sp>
        <p:nvSpPr>
          <p:cNvPr id="6" name="CuadroTexto 5">
            <a:extLst>
              <a:ext uri="{FF2B5EF4-FFF2-40B4-BE49-F238E27FC236}">
                <a16:creationId xmlns:a16="http://schemas.microsoft.com/office/drawing/2014/main" id="{9FEC8A43-B99B-49D1-87C3-1B2857593463}"/>
              </a:ext>
            </a:extLst>
          </p:cNvPr>
          <p:cNvSpPr txBox="1"/>
          <p:nvPr/>
        </p:nvSpPr>
        <p:spPr>
          <a:xfrm>
            <a:off x="596348" y="1235075"/>
            <a:ext cx="10972800" cy="5632311"/>
          </a:xfrm>
          <a:prstGeom prst="rect">
            <a:avLst/>
          </a:prstGeom>
          <a:noFill/>
        </p:spPr>
        <p:txBody>
          <a:bodyPr wrap="square">
            <a:spAutoFit/>
          </a:bodyPr>
          <a:lstStyle/>
          <a:p>
            <a:pPr algn="just"/>
            <a:r>
              <a:rPr lang="es-ES" dirty="0"/>
              <a:t>Toda </a:t>
            </a:r>
            <a:r>
              <a:rPr lang="es-ES" b="1" dirty="0"/>
              <a:t>modificación del alcance, costo y plazo </a:t>
            </a:r>
            <a:r>
              <a:rPr lang="es-ES" dirty="0"/>
              <a:t>respecto de lo previsto en el expediente técnico debe contar con el </a:t>
            </a:r>
            <a:r>
              <a:rPr lang="es-ES" b="1" dirty="0"/>
              <a:t>sustento técnico y legal</a:t>
            </a:r>
            <a:r>
              <a:rPr lang="es-ES" dirty="0"/>
              <a:t>, </a:t>
            </a:r>
            <a:r>
              <a:rPr lang="es-ES" b="1" dirty="0"/>
              <a:t>el presupuesto necesario </a:t>
            </a:r>
            <a:r>
              <a:rPr lang="es-ES" dirty="0"/>
              <a:t>y estar aprobado por el titular de la entidad o a quien delegue .</a:t>
            </a:r>
          </a:p>
          <a:p>
            <a:pPr algn="just"/>
            <a:endParaRPr lang="es-ES" dirty="0"/>
          </a:p>
          <a:p>
            <a:pPr algn="just"/>
            <a:r>
              <a:rPr lang="es-ES" dirty="0"/>
              <a:t> En caso se </a:t>
            </a:r>
            <a:r>
              <a:rPr lang="es-ES" b="1" dirty="0"/>
              <a:t>supere el 50% del monto del ET aprobado </a:t>
            </a:r>
            <a:r>
              <a:rPr lang="es-ES" dirty="0"/>
              <a:t>para el inicio de la obra, en el </a:t>
            </a:r>
            <a:r>
              <a:rPr lang="es-ES" b="1" dirty="0"/>
              <a:t>plazo máximo de 10 </a:t>
            </a:r>
            <a:r>
              <a:rPr lang="es-ES" b="1" dirty="0" err="1"/>
              <a:t>d.c</a:t>
            </a:r>
            <a:r>
              <a:rPr lang="es-ES" dirty="0" err="1"/>
              <a:t>.</a:t>
            </a:r>
            <a:r>
              <a:rPr lang="es-ES" dirty="0"/>
              <a:t> de comunicado por el residente o inspector o supervisor, </a:t>
            </a:r>
            <a:r>
              <a:rPr lang="es-ES" b="1" dirty="0"/>
              <a:t>la OAD debe comunicar dicha situación a la CGR </a:t>
            </a:r>
            <a:r>
              <a:rPr lang="es-ES" dirty="0"/>
              <a:t>para el desarrollo de los servicios de control gubernamental que correspondan, así </a:t>
            </a:r>
            <a:r>
              <a:rPr lang="es-ES" b="1" dirty="0"/>
              <a:t>como al titular de la entidad </a:t>
            </a:r>
            <a:r>
              <a:rPr lang="es-ES" dirty="0"/>
              <a:t>a efectos de que disponga se </a:t>
            </a:r>
            <a:r>
              <a:rPr lang="es-ES" b="1" dirty="0">
                <a:solidFill>
                  <a:srgbClr val="FF0000"/>
                </a:solidFill>
              </a:rPr>
              <a:t>evalúe el desempeño de quienes elaboraron el expediente técnico</a:t>
            </a:r>
            <a:r>
              <a:rPr lang="es-ES" dirty="0"/>
              <a:t>, del residente de obra y del inspector o supervisor de obra, </a:t>
            </a:r>
            <a:r>
              <a:rPr lang="es-ES" b="1" dirty="0"/>
              <a:t>para el deslinde de las responsabilidades </a:t>
            </a:r>
            <a:r>
              <a:rPr lang="es-ES" dirty="0"/>
              <a:t>a que hubieren lugar.</a:t>
            </a:r>
          </a:p>
          <a:p>
            <a:pPr algn="just"/>
            <a:r>
              <a:rPr lang="es-ES" dirty="0"/>
              <a:t> </a:t>
            </a:r>
          </a:p>
          <a:p>
            <a:pPr algn="just"/>
            <a:r>
              <a:rPr lang="es-ES" dirty="0"/>
              <a:t>… en los casos en que estas </a:t>
            </a:r>
            <a:r>
              <a:rPr lang="es-ES" b="1" dirty="0">
                <a:solidFill>
                  <a:srgbClr val="FF0000"/>
                </a:solidFill>
              </a:rPr>
              <a:t>modificaciones tengan su origen en deficiencias  y errores en el ET </a:t>
            </a:r>
            <a:r>
              <a:rPr lang="es-ES" dirty="0"/>
              <a:t>o se den </a:t>
            </a:r>
            <a:r>
              <a:rPr lang="es-ES" b="1" dirty="0">
                <a:solidFill>
                  <a:srgbClr val="FF0000"/>
                </a:solidFill>
              </a:rPr>
              <a:t>por la aplicación de procesos constructivos inadecuado</a:t>
            </a:r>
            <a:r>
              <a:rPr lang="es-ES" dirty="0">
                <a:solidFill>
                  <a:srgbClr val="FF0000"/>
                </a:solidFill>
              </a:rPr>
              <a:t>s </a:t>
            </a:r>
            <a:r>
              <a:rPr lang="es-ES" b="1" dirty="0">
                <a:solidFill>
                  <a:srgbClr val="FF0000"/>
                </a:solidFill>
              </a:rPr>
              <a:t>o por ineficiencia en la gestión de la ejecución de la obra</a:t>
            </a:r>
            <a:r>
              <a:rPr lang="es-ES" dirty="0"/>
              <a:t>, en el acto administrativo que apruebe la modificación, además </a:t>
            </a:r>
            <a:r>
              <a:rPr lang="es-ES" b="1" dirty="0"/>
              <a:t>se dispondrá las acciones correctivas que correspondan y el deslinde de las responsabilidades</a:t>
            </a:r>
            <a:r>
              <a:rPr lang="es-ES" dirty="0"/>
              <a:t> a que hubiera lugar.</a:t>
            </a:r>
          </a:p>
          <a:p>
            <a:pPr algn="just"/>
            <a:endParaRPr lang="es-ES" dirty="0"/>
          </a:p>
          <a:p>
            <a:pPr algn="just"/>
            <a:r>
              <a:rPr lang="es-ES" dirty="0"/>
              <a:t> Las modificaciones al ET aprobado solo </a:t>
            </a:r>
            <a:r>
              <a:rPr lang="es-ES" b="1" dirty="0">
                <a:solidFill>
                  <a:srgbClr val="FF0000"/>
                </a:solidFill>
              </a:rPr>
              <a:t>serán procedentes siempre y cuando sirvan para cumplir con el objetivo de la inversión y las metas de la obra </a:t>
            </a:r>
            <a:r>
              <a:rPr lang="es-ES" dirty="0"/>
              <a:t>o cuando estas modificaciones </a:t>
            </a:r>
            <a:r>
              <a:rPr lang="es-ES" b="1" dirty="0">
                <a:solidFill>
                  <a:srgbClr val="FF0000"/>
                </a:solidFill>
              </a:rPr>
              <a:t>sean producto de imprevistos</a:t>
            </a:r>
            <a:r>
              <a:rPr lang="es-ES" dirty="0">
                <a:solidFill>
                  <a:srgbClr val="FF0000"/>
                </a:solidFill>
              </a:rPr>
              <a:t> </a:t>
            </a:r>
            <a:r>
              <a:rPr lang="es-ES" dirty="0"/>
              <a:t>no atribuibles a ninguno de los participantes de la obra pública por administración directa.</a:t>
            </a:r>
          </a:p>
          <a:p>
            <a:pPr algn="just"/>
            <a:endParaRPr lang="es-ES" dirty="0"/>
          </a:p>
          <a:p>
            <a:pPr algn="just"/>
            <a:r>
              <a:rPr lang="es-ES" dirty="0"/>
              <a:t> Cuando se presente la necesidad de realizar modificaciones al ETO, el residente de obra </a:t>
            </a:r>
            <a:r>
              <a:rPr lang="es-ES" b="1" dirty="0"/>
              <a:t>sustentará y comunicará al I/S de obra mediante cuaderno de obra</a:t>
            </a:r>
            <a:r>
              <a:rPr lang="es-ES" dirty="0"/>
              <a:t> la identificación de la necesidad en </a:t>
            </a:r>
            <a:r>
              <a:rPr lang="es-ES" b="1" dirty="0"/>
              <a:t>un plazo no mayor de 05 </a:t>
            </a:r>
            <a:r>
              <a:rPr lang="es-ES" b="1" dirty="0" err="1"/>
              <a:t>d.c.</a:t>
            </a:r>
            <a:endParaRPr lang="es-PE" b="1" dirty="0"/>
          </a:p>
        </p:txBody>
      </p:sp>
    </p:spTree>
    <p:extLst>
      <p:ext uri="{BB962C8B-B14F-4D97-AF65-F5344CB8AC3E}">
        <p14:creationId xmlns:p14="http://schemas.microsoft.com/office/powerpoint/2010/main" val="2199849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r>
              <a:rPr lang="es-ES" sz="3200" dirty="0"/>
              <a:t>7.3.6 Modificaciones durante la ejecución física</a:t>
            </a:r>
            <a:endParaRPr lang="es-PE" sz="3200" dirty="0"/>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46</a:t>
            </a:fld>
            <a:endParaRPr lang="es-PE"/>
          </a:p>
        </p:txBody>
      </p:sp>
      <p:sp>
        <p:nvSpPr>
          <p:cNvPr id="7" name="CuadroTexto 6">
            <a:extLst>
              <a:ext uri="{FF2B5EF4-FFF2-40B4-BE49-F238E27FC236}">
                <a16:creationId xmlns:a16="http://schemas.microsoft.com/office/drawing/2014/main" id="{B1756C37-007E-4B62-B075-ACAE7C0733BF}"/>
              </a:ext>
            </a:extLst>
          </p:cNvPr>
          <p:cNvSpPr txBox="1"/>
          <p:nvPr/>
        </p:nvSpPr>
        <p:spPr>
          <a:xfrm>
            <a:off x="622852" y="1235075"/>
            <a:ext cx="10972800" cy="5632311"/>
          </a:xfrm>
          <a:prstGeom prst="rect">
            <a:avLst/>
          </a:prstGeom>
          <a:noFill/>
        </p:spPr>
        <p:txBody>
          <a:bodyPr wrap="square">
            <a:spAutoFit/>
          </a:bodyPr>
          <a:lstStyle/>
          <a:p>
            <a:pPr algn="just"/>
            <a:r>
              <a:rPr lang="es-ES" dirty="0"/>
              <a:t>El I/S evaluará la modificación y si esta contiene cambios significativos en el expediente técnico, </a:t>
            </a:r>
            <a:r>
              <a:rPr lang="es-ES" b="1" dirty="0"/>
              <a:t>comunicará a la OAD </a:t>
            </a:r>
            <a:r>
              <a:rPr lang="es-ES" dirty="0"/>
              <a:t>…, </a:t>
            </a:r>
            <a:r>
              <a:rPr lang="es-ES" b="1" dirty="0"/>
              <a:t>en un plazo no mayor de o4  </a:t>
            </a:r>
            <a:r>
              <a:rPr lang="es-ES" b="1" dirty="0" err="1"/>
              <a:t>d.c.</a:t>
            </a:r>
            <a:r>
              <a:rPr lang="es-ES" b="1" dirty="0"/>
              <a:t> de anotada la necesidad en el cuaderno de obra</a:t>
            </a:r>
            <a:r>
              <a:rPr lang="es-ES" dirty="0"/>
              <a:t> para su pronunciamiento</a:t>
            </a:r>
          </a:p>
          <a:p>
            <a:pPr algn="just"/>
            <a:endParaRPr lang="es-ES" dirty="0"/>
          </a:p>
          <a:p>
            <a:pPr algn="just"/>
            <a:r>
              <a:rPr lang="es-ES" dirty="0"/>
              <a:t>Cuando las </a:t>
            </a:r>
            <a:r>
              <a:rPr lang="es-ES" b="1" dirty="0"/>
              <a:t>modificaciones son significativas</a:t>
            </a:r>
            <a:r>
              <a:rPr lang="es-ES" dirty="0"/>
              <a:t>, la OAD en coordinación con el </a:t>
            </a:r>
            <a:r>
              <a:rPr lang="es-ES" b="1" dirty="0">
                <a:solidFill>
                  <a:srgbClr val="FF0000"/>
                </a:solidFill>
              </a:rPr>
              <a:t>proyectista del expediente técnico</a:t>
            </a:r>
            <a:r>
              <a:rPr lang="es-ES" dirty="0"/>
              <a:t>, absolverá la consulta dentro del </a:t>
            </a:r>
            <a:r>
              <a:rPr lang="es-ES" b="1" dirty="0"/>
              <a:t>plazo máximo de 15días siguientes </a:t>
            </a:r>
            <a:r>
              <a:rPr lang="es-ES" dirty="0"/>
              <a:t>de la comunicación del I/S. de la presente directiva. </a:t>
            </a:r>
            <a:r>
              <a:rPr lang="es-ES" b="1" dirty="0">
                <a:solidFill>
                  <a:srgbClr val="FF0000"/>
                </a:solidFill>
              </a:rPr>
              <a:t>Las modificaciones son registradas y comunicadas por el residente e I/S mediante</a:t>
            </a:r>
            <a:r>
              <a:rPr lang="es-ES" dirty="0"/>
              <a:t> </a:t>
            </a:r>
            <a:r>
              <a:rPr lang="es-ES" b="1" dirty="0"/>
              <a:t>Anexo </a:t>
            </a:r>
            <a:r>
              <a:rPr lang="es-ES" b="1" dirty="0" err="1"/>
              <a:t>Nº</a:t>
            </a:r>
            <a:r>
              <a:rPr lang="es-ES" b="1" dirty="0"/>
              <a:t> 10 </a:t>
            </a:r>
            <a:r>
              <a:rPr lang="es-ES" dirty="0"/>
              <a:t>.</a:t>
            </a:r>
          </a:p>
          <a:p>
            <a:pPr algn="just"/>
            <a:endParaRPr lang="es-ES" dirty="0"/>
          </a:p>
          <a:p>
            <a:pPr algn="just"/>
            <a:r>
              <a:rPr lang="es-ES" dirty="0"/>
              <a:t> Las modificaciones que </a:t>
            </a:r>
            <a:r>
              <a:rPr lang="es-ES" b="1" dirty="0">
                <a:solidFill>
                  <a:srgbClr val="FF0000"/>
                </a:solidFill>
              </a:rPr>
              <a:t>no representen cambios significativos </a:t>
            </a:r>
            <a:r>
              <a:rPr lang="es-ES" dirty="0"/>
              <a:t>en el ETO </a:t>
            </a:r>
            <a:r>
              <a:rPr lang="es-ES" b="1" dirty="0"/>
              <a:t>podrán ser aprobadas por el I/S de obra</a:t>
            </a:r>
            <a:r>
              <a:rPr lang="es-ES" dirty="0"/>
              <a:t>, </a:t>
            </a:r>
            <a:r>
              <a:rPr lang="es-ES" b="1" dirty="0">
                <a:solidFill>
                  <a:srgbClr val="FF0000"/>
                </a:solidFill>
              </a:rPr>
              <a:t>lo mismo con los mayores </a:t>
            </a:r>
            <a:r>
              <a:rPr lang="es-ES" b="1" dirty="0" err="1">
                <a:solidFill>
                  <a:srgbClr val="FF0000"/>
                </a:solidFill>
              </a:rPr>
              <a:t>metrados</a:t>
            </a:r>
            <a:r>
              <a:rPr lang="es-ES" b="1" dirty="0">
                <a:solidFill>
                  <a:srgbClr val="FF0000"/>
                </a:solidFill>
              </a:rPr>
              <a:t> </a:t>
            </a:r>
            <a:r>
              <a:rPr lang="es-ES" dirty="0"/>
              <a:t>que puedan existir en la obra, </a:t>
            </a:r>
            <a:r>
              <a:rPr lang="es-ES" b="1" dirty="0"/>
              <a:t>si estos no representan cambios significativos </a:t>
            </a:r>
            <a:r>
              <a:rPr lang="es-ES" dirty="0"/>
              <a:t>también pueden ser aprobados por el inspector o supervisor de obra.</a:t>
            </a:r>
          </a:p>
          <a:p>
            <a:pPr algn="just"/>
            <a:r>
              <a:rPr lang="es-ES" dirty="0"/>
              <a:t> </a:t>
            </a:r>
          </a:p>
          <a:p>
            <a:pPr algn="just"/>
            <a:r>
              <a:rPr lang="es-ES" dirty="0"/>
              <a:t>Tanto para modificaciones significativas y no significativas del ET que impliquen un mayor costo neto de la obra</a:t>
            </a:r>
            <a:r>
              <a:rPr lang="es-ES" dirty="0">
                <a:solidFill>
                  <a:srgbClr val="FF0000"/>
                </a:solidFill>
              </a:rPr>
              <a:t>, </a:t>
            </a:r>
            <a:r>
              <a:rPr lang="es-ES" b="1" dirty="0">
                <a:solidFill>
                  <a:srgbClr val="FF0000"/>
                </a:solidFill>
              </a:rPr>
              <a:t>se requiere previamente de la certificación o previsión presupuestal</a:t>
            </a:r>
            <a:r>
              <a:rPr lang="es-ES" dirty="0"/>
              <a:t> de la Oficina de Presupuesto.</a:t>
            </a:r>
          </a:p>
          <a:p>
            <a:pPr algn="just"/>
            <a:endParaRPr lang="es-ES" dirty="0"/>
          </a:p>
          <a:p>
            <a:pPr algn="just"/>
            <a:r>
              <a:rPr lang="es-ES" dirty="0"/>
              <a:t> La OAD </a:t>
            </a:r>
            <a:r>
              <a:rPr lang="es-ES" b="1" dirty="0">
                <a:solidFill>
                  <a:srgbClr val="FF0000"/>
                </a:solidFill>
              </a:rPr>
              <a:t>designa al responsable de elaborar el expediente técnico de modificación de la obra</a:t>
            </a:r>
            <a:r>
              <a:rPr lang="es-ES" dirty="0"/>
              <a:t>, teniendo en cuenta los precios unitarios que se tiene en el expediente técnico de obra inicial. El ET de modificaciones de la obra, </a:t>
            </a:r>
            <a:r>
              <a:rPr lang="es-ES" b="1" dirty="0">
                <a:solidFill>
                  <a:srgbClr val="FF0000"/>
                </a:solidFill>
              </a:rPr>
              <a:t>será elaborado por el residente de obra siempre y cuando las variaciones no se consideren significativas . </a:t>
            </a:r>
            <a:r>
              <a:rPr lang="es-ES" dirty="0"/>
              <a:t>Cuando el ET de modificaciones requiera estudios nuevos o complementarios, de cálculos de ingeniería y modificación significativa en la obra, </a:t>
            </a:r>
            <a:r>
              <a:rPr lang="es-ES" b="1" dirty="0">
                <a:solidFill>
                  <a:srgbClr val="FF0000"/>
                </a:solidFill>
              </a:rPr>
              <a:t>este debe ser realizada preferentemente por consultoría externa</a:t>
            </a:r>
            <a:r>
              <a:rPr lang="es-ES" dirty="0"/>
              <a:t>.  En ambos casos, el I/S de obra </a:t>
            </a:r>
            <a:r>
              <a:rPr lang="es-ES" b="1" dirty="0">
                <a:solidFill>
                  <a:srgbClr val="FF0000"/>
                </a:solidFill>
              </a:rPr>
              <a:t>deberá brindar la opinión técnica del expediente adicional</a:t>
            </a:r>
            <a:r>
              <a:rPr lang="es-ES" dirty="0"/>
              <a:t>, previo a su aprobación vía acto resolutivo.</a:t>
            </a:r>
            <a:endParaRPr lang="es-PE" dirty="0"/>
          </a:p>
        </p:txBody>
      </p:sp>
    </p:spTree>
    <p:extLst>
      <p:ext uri="{BB962C8B-B14F-4D97-AF65-F5344CB8AC3E}">
        <p14:creationId xmlns:p14="http://schemas.microsoft.com/office/powerpoint/2010/main" val="896915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r>
              <a:rPr lang="es-ES" sz="3200" dirty="0"/>
              <a:t>7.3.6 Modificaciones durante la ejecución física</a:t>
            </a:r>
            <a:endParaRPr lang="es-PE" sz="3200" dirty="0"/>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47</a:t>
            </a:fld>
            <a:endParaRPr lang="es-PE"/>
          </a:p>
        </p:txBody>
      </p:sp>
      <p:sp>
        <p:nvSpPr>
          <p:cNvPr id="6" name="CuadroTexto 5">
            <a:extLst>
              <a:ext uri="{FF2B5EF4-FFF2-40B4-BE49-F238E27FC236}">
                <a16:creationId xmlns:a16="http://schemas.microsoft.com/office/drawing/2014/main" id="{1F7B3EC5-76E3-40B7-AC3F-94F7A80425A5}"/>
              </a:ext>
            </a:extLst>
          </p:cNvPr>
          <p:cNvSpPr txBox="1"/>
          <p:nvPr/>
        </p:nvSpPr>
        <p:spPr>
          <a:xfrm>
            <a:off x="596348" y="1301825"/>
            <a:ext cx="10972800" cy="5355312"/>
          </a:xfrm>
          <a:prstGeom prst="rect">
            <a:avLst/>
          </a:prstGeom>
          <a:noFill/>
        </p:spPr>
        <p:txBody>
          <a:bodyPr wrap="square">
            <a:spAutoFit/>
          </a:bodyPr>
          <a:lstStyle/>
          <a:p>
            <a:pPr algn="just"/>
            <a:r>
              <a:rPr lang="es-ES" dirty="0"/>
              <a:t>Dependiendo del caso, las modificaciones deberán contener mínimamente: </a:t>
            </a:r>
          </a:p>
          <a:p>
            <a:pPr marL="285750" indent="-285750" algn="just">
              <a:buFont typeface="Wingdings" panose="05000000000000000000" pitchFamily="2" charset="2"/>
              <a:buChar char="ü"/>
            </a:pPr>
            <a:r>
              <a:rPr lang="es-ES" dirty="0"/>
              <a:t>Memoria descriptiva, </a:t>
            </a:r>
          </a:p>
          <a:p>
            <a:pPr marL="285750" indent="-285750" algn="just">
              <a:buFont typeface="Wingdings" panose="05000000000000000000" pitchFamily="2" charset="2"/>
              <a:buChar char="ü"/>
            </a:pPr>
            <a:r>
              <a:rPr lang="es-ES" dirty="0"/>
              <a:t>justificación, </a:t>
            </a:r>
          </a:p>
          <a:p>
            <a:pPr marL="285750" indent="-285750" algn="just">
              <a:buFont typeface="Wingdings" panose="05000000000000000000" pitchFamily="2" charset="2"/>
              <a:buChar char="ü"/>
            </a:pPr>
            <a:r>
              <a:rPr lang="es-ES" dirty="0"/>
              <a:t>presupuesto detallado sustentado en análisis de precios unitarios, </a:t>
            </a:r>
          </a:p>
          <a:p>
            <a:pPr marL="285750" indent="-285750" algn="just">
              <a:buFont typeface="Wingdings" panose="05000000000000000000" pitchFamily="2" charset="2"/>
              <a:buChar char="ü"/>
            </a:pPr>
            <a:r>
              <a:rPr lang="es-ES" dirty="0"/>
              <a:t>planos, </a:t>
            </a:r>
          </a:p>
          <a:p>
            <a:pPr marL="285750" indent="-285750" algn="just">
              <a:buFont typeface="Wingdings" panose="05000000000000000000" pitchFamily="2" charset="2"/>
              <a:buChar char="ü"/>
            </a:pPr>
            <a:r>
              <a:rPr lang="es-ES" dirty="0"/>
              <a:t>Especificaciones técnicas, entre otros.</a:t>
            </a:r>
          </a:p>
          <a:p>
            <a:pPr marL="285750" indent="-285750" algn="just">
              <a:buFont typeface="Wingdings" panose="05000000000000000000" pitchFamily="2" charset="2"/>
              <a:buChar char="ü"/>
            </a:pPr>
            <a:endParaRPr lang="es-ES" dirty="0"/>
          </a:p>
          <a:p>
            <a:pPr algn="just"/>
            <a:r>
              <a:rPr lang="es-ES" dirty="0"/>
              <a:t> Las modificaciones que se presenten durante la ejecución física de las inversiones </a:t>
            </a:r>
            <a:r>
              <a:rPr lang="es-ES" b="1" dirty="0">
                <a:solidFill>
                  <a:srgbClr val="FF0000"/>
                </a:solidFill>
              </a:rPr>
              <a:t>deben encontrarse debidamente sustentadas y aprobadas por el Titular de la entidad.</a:t>
            </a:r>
            <a:r>
              <a:rPr lang="es-ES" dirty="0"/>
              <a:t> La OAD registra dicha modificación en los aplicativos informáticos del SNPMGI e INFOBRAS, según corresponda.</a:t>
            </a:r>
          </a:p>
          <a:p>
            <a:pPr algn="just"/>
            <a:endParaRPr lang="es-ES" dirty="0"/>
          </a:p>
          <a:p>
            <a:pPr algn="just"/>
            <a:r>
              <a:rPr lang="es-ES" dirty="0"/>
              <a:t> En la aprobación de una modificación por los supuestos antes señalados, solo </a:t>
            </a:r>
            <a:r>
              <a:rPr lang="es-ES" b="1" dirty="0"/>
              <a:t>será procedente otorgar ampliaciones de plazo cuando la causal modifique el calendario de ejecución de obra</a:t>
            </a:r>
            <a:r>
              <a:rPr lang="es-ES" dirty="0"/>
              <a:t>, de manera que represente demora en la terminación de la obra. </a:t>
            </a:r>
            <a:r>
              <a:rPr lang="es-ES" b="1" dirty="0">
                <a:solidFill>
                  <a:srgbClr val="FF0000"/>
                </a:solidFill>
              </a:rPr>
              <a:t>Se reconocerá la prórroga necesaria obtenida a partir de la variación de la ruta crítica.</a:t>
            </a:r>
          </a:p>
          <a:p>
            <a:pPr algn="just"/>
            <a:endParaRPr lang="es-ES" dirty="0"/>
          </a:p>
          <a:p>
            <a:pPr algn="just"/>
            <a:r>
              <a:rPr lang="es-ES" dirty="0"/>
              <a:t>Lo dispuesto … </a:t>
            </a:r>
            <a:r>
              <a:rPr lang="es-ES" b="1" dirty="0">
                <a:solidFill>
                  <a:srgbClr val="FF0000"/>
                </a:solidFill>
              </a:rPr>
              <a:t>no restringe las acciones de trabajo conjunto entre los participantes </a:t>
            </a:r>
            <a:r>
              <a:rPr lang="es-ES" dirty="0"/>
              <a:t>en la ejecución de obras públicas por AD </a:t>
            </a:r>
            <a:r>
              <a:rPr lang="es-ES" dirty="0">
                <a:solidFill>
                  <a:srgbClr val="FF0000"/>
                </a:solidFill>
              </a:rPr>
              <a:t>, </a:t>
            </a:r>
            <a:r>
              <a:rPr lang="es-ES" b="1" dirty="0">
                <a:solidFill>
                  <a:srgbClr val="FF0000"/>
                </a:solidFill>
              </a:rPr>
              <a:t>para prevenir, mitigar o hacer frente al impacto </a:t>
            </a:r>
            <a:r>
              <a:rPr lang="es-ES" dirty="0"/>
              <a:t>de las modificaciones que se puedan dar durante la ejecución física de la misma, con la finalidad de </a:t>
            </a:r>
            <a:r>
              <a:rPr lang="es-ES" b="1" dirty="0"/>
              <a:t>lograr los objetivos y metas establecidas </a:t>
            </a:r>
            <a:r>
              <a:rPr lang="es-ES" dirty="0"/>
              <a:t>en el expediente técnico</a:t>
            </a:r>
            <a:endParaRPr lang="es-PE" dirty="0"/>
          </a:p>
        </p:txBody>
      </p:sp>
    </p:spTree>
    <p:extLst>
      <p:ext uri="{BB962C8B-B14F-4D97-AF65-F5344CB8AC3E}">
        <p14:creationId xmlns:p14="http://schemas.microsoft.com/office/powerpoint/2010/main" val="3663634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r>
              <a:rPr lang="es-ES" sz="3200" dirty="0"/>
              <a:t>7.3.7 Modificaciones de plazo de ejecución de obra</a:t>
            </a:r>
            <a:endParaRPr lang="es-PE" sz="3200" dirty="0"/>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48</a:t>
            </a:fld>
            <a:endParaRPr lang="es-PE"/>
          </a:p>
        </p:txBody>
      </p:sp>
      <p:sp>
        <p:nvSpPr>
          <p:cNvPr id="6" name="CuadroTexto 5">
            <a:extLst>
              <a:ext uri="{FF2B5EF4-FFF2-40B4-BE49-F238E27FC236}">
                <a16:creationId xmlns:a16="http://schemas.microsoft.com/office/drawing/2014/main" id="{B0EAF8B0-3BD6-41AC-8BD0-646E08A8B0DF}"/>
              </a:ext>
            </a:extLst>
          </p:cNvPr>
          <p:cNvSpPr txBox="1"/>
          <p:nvPr/>
        </p:nvSpPr>
        <p:spPr>
          <a:xfrm>
            <a:off x="649356" y="1235075"/>
            <a:ext cx="10946296" cy="5632311"/>
          </a:xfrm>
          <a:prstGeom prst="rect">
            <a:avLst/>
          </a:prstGeom>
          <a:noFill/>
        </p:spPr>
        <p:txBody>
          <a:bodyPr wrap="square">
            <a:spAutoFit/>
          </a:bodyPr>
          <a:lstStyle/>
          <a:p>
            <a:pPr algn="just"/>
            <a:r>
              <a:rPr lang="es-ES" dirty="0"/>
              <a:t>Toda ampliación de plazo en la ejecución de la obra </a:t>
            </a:r>
            <a:r>
              <a:rPr lang="es-ES" b="1" dirty="0">
                <a:solidFill>
                  <a:srgbClr val="FF0000"/>
                </a:solidFill>
              </a:rPr>
              <a:t>debe ser aprobada por el funcionario competente mediante acto resolutivo </a:t>
            </a:r>
            <a:r>
              <a:rPr lang="es-ES" b="1" dirty="0"/>
              <a:t>y previamente registrada en el Banco de Inversiones</a:t>
            </a:r>
            <a:r>
              <a:rPr lang="es-ES" dirty="0"/>
              <a:t>, para lo cual debe cumplir con el debido procedimiento administrativo y las formalidades exigidas según la normativa vigente y </a:t>
            </a:r>
            <a:r>
              <a:rPr lang="es-ES" b="1" dirty="0"/>
              <a:t>solo procede cuando afecta la ruta crítica y esté vigente el plazo de ejecución</a:t>
            </a:r>
            <a:r>
              <a:rPr lang="es-ES" dirty="0"/>
              <a:t> en los supuestos siguientes:</a:t>
            </a:r>
          </a:p>
          <a:p>
            <a:pPr marL="342900" indent="-342900" algn="just">
              <a:buAutoNum type="alphaLcParenR"/>
            </a:pPr>
            <a:r>
              <a:rPr lang="es-ES" b="1" dirty="0">
                <a:solidFill>
                  <a:srgbClr val="FF0000"/>
                </a:solidFill>
              </a:rPr>
              <a:t>Desabastecimiento de los materiales </a:t>
            </a:r>
            <a:r>
              <a:rPr lang="es-ES" dirty="0"/>
              <a:t>e insumos de obra requeridos o </a:t>
            </a:r>
            <a:r>
              <a:rPr lang="es-ES" b="1" dirty="0">
                <a:solidFill>
                  <a:srgbClr val="FF0000"/>
                </a:solidFill>
              </a:rPr>
              <a:t>demora en la provisión</a:t>
            </a:r>
            <a:r>
              <a:rPr lang="es-ES" dirty="0">
                <a:solidFill>
                  <a:srgbClr val="FF0000"/>
                </a:solidFill>
              </a:rPr>
              <a:t> </a:t>
            </a:r>
            <a:r>
              <a:rPr lang="es-ES" dirty="0"/>
              <a:t>de los mismos. </a:t>
            </a:r>
          </a:p>
          <a:p>
            <a:pPr marL="342900" indent="-342900" algn="just">
              <a:buAutoNum type="alphaLcParenR"/>
            </a:pPr>
            <a:r>
              <a:rPr lang="es-ES" b="1" dirty="0">
                <a:solidFill>
                  <a:srgbClr val="FF0000"/>
                </a:solidFill>
              </a:rPr>
              <a:t>Demoras en la aprobación de las modificaciones </a:t>
            </a:r>
            <a:r>
              <a:rPr lang="es-ES" dirty="0"/>
              <a:t>de la fase de ejecución física, </a:t>
            </a:r>
            <a:r>
              <a:rPr lang="es-ES" b="1" dirty="0">
                <a:solidFill>
                  <a:srgbClr val="FF0000"/>
                </a:solidFill>
              </a:rPr>
              <a:t>absolución de consultas o en la aprobación de mayores </a:t>
            </a:r>
            <a:r>
              <a:rPr lang="es-ES" b="1" dirty="0" err="1">
                <a:solidFill>
                  <a:srgbClr val="FF0000"/>
                </a:solidFill>
              </a:rPr>
              <a:t>metrados</a:t>
            </a:r>
            <a:r>
              <a:rPr lang="es-ES" b="1" dirty="0">
                <a:solidFill>
                  <a:srgbClr val="FF0000"/>
                </a:solidFill>
              </a:rPr>
              <a:t>, nuevas partidas y adicionales de presupuesto</a:t>
            </a:r>
            <a:r>
              <a:rPr lang="es-ES" dirty="0"/>
              <a:t>s que afecten el cronograma de ejecución física de la obra. </a:t>
            </a:r>
          </a:p>
          <a:p>
            <a:pPr marL="342900" indent="-342900" algn="just">
              <a:buAutoNum type="alphaLcParenR"/>
            </a:pPr>
            <a:r>
              <a:rPr lang="es-ES" dirty="0"/>
              <a:t> </a:t>
            </a:r>
            <a:r>
              <a:rPr lang="es-ES" b="1" dirty="0"/>
              <a:t>Situaciones de fuerza mayor o caso fortuito</a:t>
            </a:r>
            <a:r>
              <a:rPr lang="es-ES" dirty="0"/>
              <a:t>, en cuyo caso se </a:t>
            </a:r>
            <a:r>
              <a:rPr lang="es-ES" b="1" dirty="0"/>
              <a:t>debe documentar en los asientos del cuaderno de obra </a:t>
            </a:r>
            <a:r>
              <a:rPr lang="es-ES" dirty="0"/>
              <a:t>las pruebas de campo, informes, publicaciones, reportes del Servicio Nacional de Meteorología e Hidrología del Perú (SENAMHI), fotografías y otros, cuando sea el caso.</a:t>
            </a:r>
          </a:p>
          <a:p>
            <a:pPr algn="just"/>
            <a:r>
              <a:rPr lang="es-ES" dirty="0"/>
              <a:t> </a:t>
            </a:r>
          </a:p>
          <a:p>
            <a:pPr algn="just"/>
            <a:r>
              <a:rPr lang="es-ES" dirty="0"/>
              <a:t>De presentarse alguno de los supuestos antes señalados, el residente de obra </a:t>
            </a:r>
            <a:r>
              <a:rPr lang="es-ES" b="1" dirty="0"/>
              <a:t>informa al inspector o supervisor de obra mediante el cuaderno de obra para su validación.</a:t>
            </a:r>
            <a:r>
              <a:rPr lang="es-ES" dirty="0"/>
              <a:t> Determinado el supuesto o supuestos de paralización de la obra,</a:t>
            </a:r>
            <a:r>
              <a:rPr lang="es-ES" b="1" dirty="0"/>
              <a:t> el residente emitirá un informe y solicitará al inspector o supervisor de obra la modificación del plazo de ejecución de obra.</a:t>
            </a:r>
            <a:r>
              <a:rPr lang="es-ES" dirty="0"/>
              <a:t> El inspector o supervisor de obra </a:t>
            </a:r>
            <a:r>
              <a:rPr lang="es-ES" b="1" dirty="0"/>
              <a:t>evaluará la solicitud y de encontrarla justificada la remitirá a la entidad conjuntamente con su informe.</a:t>
            </a:r>
            <a:endParaRPr lang="es-ES" dirty="0"/>
          </a:p>
          <a:p>
            <a:pPr algn="just"/>
            <a:endParaRPr lang="es-ES" dirty="0"/>
          </a:p>
          <a:p>
            <a:pPr algn="just"/>
            <a:r>
              <a:rPr lang="es-ES" dirty="0"/>
              <a:t>Toda ampliación de plazo debe estar registrada en los aplicativos informáticos del SNPMGI y en el INFOBRAS, </a:t>
            </a:r>
            <a:r>
              <a:rPr lang="es-ES" b="1" dirty="0">
                <a:solidFill>
                  <a:srgbClr val="FF0000"/>
                </a:solidFill>
              </a:rPr>
              <a:t>previo al inicio de la ampliación de plazo.</a:t>
            </a:r>
            <a:endParaRPr lang="es-ES" b="1" dirty="0"/>
          </a:p>
        </p:txBody>
      </p:sp>
    </p:spTree>
    <p:extLst>
      <p:ext uri="{BB962C8B-B14F-4D97-AF65-F5344CB8AC3E}">
        <p14:creationId xmlns:p14="http://schemas.microsoft.com/office/powerpoint/2010/main" val="3373215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r>
              <a:rPr lang="es-ES" sz="3200" dirty="0"/>
              <a:t>7.3.7 </a:t>
            </a:r>
            <a:r>
              <a:rPr lang="es-ES" sz="3200" dirty="0">
                <a:solidFill>
                  <a:srgbClr val="FF0000"/>
                </a:solidFill>
              </a:rPr>
              <a:t>Modificaciones de plazo de ejecución de obra</a:t>
            </a:r>
            <a:endParaRPr lang="es-PE" sz="3200" dirty="0">
              <a:solidFill>
                <a:srgbClr val="FF0000"/>
              </a:solidFill>
            </a:endParaRPr>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49</a:t>
            </a:fld>
            <a:endParaRPr lang="es-PE"/>
          </a:p>
        </p:txBody>
      </p:sp>
      <p:sp>
        <p:nvSpPr>
          <p:cNvPr id="7" name="CuadroTexto 6">
            <a:extLst>
              <a:ext uri="{FF2B5EF4-FFF2-40B4-BE49-F238E27FC236}">
                <a16:creationId xmlns:a16="http://schemas.microsoft.com/office/drawing/2014/main" id="{2D90A34F-E973-4ABD-8AE9-8C09F01C2DAC}"/>
              </a:ext>
            </a:extLst>
          </p:cNvPr>
          <p:cNvSpPr txBox="1"/>
          <p:nvPr/>
        </p:nvSpPr>
        <p:spPr>
          <a:xfrm>
            <a:off x="596348" y="1358267"/>
            <a:ext cx="10972799" cy="5355312"/>
          </a:xfrm>
          <a:prstGeom prst="rect">
            <a:avLst/>
          </a:prstGeom>
          <a:noFill/>
        </p:spPr>
        <p:txBody>
          <a:bodyPr wrap="square">
            <a:spAutoFit/>
          </a:bodyPr>
          <a:lstStyle/>
          <a:p>
            <a:pPr algn="just"/>
            <a:r>
              <a:rPr lang="es-ES" dirty="0"/>
              <a:t> Para el </a:t>
            </a:r>
            <a:r>
              <a:rPr lang="es-ES" b="1" dirty="0"/>
              <a:t>reinicio de la obra</a:t>
            </a:r>
            <a:r>
              <a:rPr lang="es-ES" dirty="0"/>
              <a:t>, el residente comunicará dicha situación </a:t>
            </a:r>
            <a:r>
              <a:rPr lang="es-ES" b="1" dirty="0"/>
              <a:t>al I/S quien, de validar el pedido, informará a la OAD de la entidad que los supuestos que motivaron la paralización fueron superados</a:t>
            </a:r>
            <a:r>
              <a:rPr lang="es-ES" dirty="0"/>
              <a:t>. </a:t>
            </a:r>
          </a:p>
          <a:p>
            <a:pPr algn="just"/>
            <a:endParaRPr lang="es-ES" dirty="0"/>
          </a:p>
          <a:p>
            <a:pPr algn="just"/>
            <a:r>
              <a:rPr lang="es-ES" dirty="0"/>
              <a:t>El inspector o supervisor de obra </a:t>
            </a:r>
            <a:r>
              <a:rPr lang="es-ES" b="1" dirty="0"/>
              <a:t>evaluará y validará si los supuestos que motivaron la paralización han sido superados</a:t>
            </a:r>
            <a:r>
              <a:rPr lang="es-ES" dirty="0"/>
              <a:t>. El inspector o supervisor de obra </a:t>
            </a:r>
            <a:r>
              <a:rPr lang="es-ES" b="1" dirty="0"/>
              <a:t>emitirá un informe aprobatorio para el reinicio de la obra</a:t>
            </a:r>
            <a:r>
              <a:rPr lang="es-ES" dirty="0"/>
              <a:t>, de encontrar procedente la solicitud. </a:t>
            </a:r>
          </a:p>
          <a:p>
            <a:pPr algn="just"/>
            <a:endParaRPr lang="es-ES" dirty="0"/>
          </a:p>
          <a:p>
            <a:pPr algn="just"/>
            <a:r>
              <a:rPr lang="es-ES" dirty="0"/>
              <a:t>La OAD de la entidad </a:t>
            </a:r>
            <a:r>
              <a:rPr lang="es-ES" b="1" dirty="0">
                <a:solidFill>
                  <a:srgbClr val="FF0000"/>
                </a:solidFill>
              </a:rPr>
              <a:t>autorizará el reinicio de los trabajos</a:t>
            </a:r>
            <a:r>
              <a:rPr lang="es-ES" dirty="0"/>
              <a:t>.</a:t>
            </a:r>
          </a:p>
          <a:p>
            <a:pPr algn="just"/>
            <a:endParaRPr lang="es-ES" dirty="0"/>
          </a:p>
          <a:p>
            <a:pPr algn="just"/>
            <a:r>
              <a:rPr lang="es-ES" b="1" dirty="0"/>
              <a:t>La fecha de la solicitud de paralización</a:t>
            </a:r>
            <a:r>
              <a:rPr lang="es-ES" dirty="0"/>
              <a:t>, </a:t>
            </a:r>
            <a:r>
              <a:rPr lang="es-ES" b="1" dirty="0"/>
              <a:t>la fecha real de paralización y la fecha de reinicio </a:t>
            </a:r>
            <a:r>
              <a:rPr lang="es-ES" dirty="0"/>
              <a:t>de los trabajos </a:t>
            </a:r>
            <a:r>
              <a:rPr lang="es-ES" b="1" dirty="0"/>
              <a:t>deben estar anotados en el cuaderno de obra </a:t>
            </a:r>
            <a:r>
              <a:rPr lang="es-ES" dirty="0"/>
              <a:t>por el residente.</a:t>
            </a:r>
          </a:p>
          <a:p>
            <a:pPr algn="just"/>
            <a:endParaRPr lang="es-ES" dirty="0"/>
          </a:p>
          <a:p>
            <a:pPr algn="just"/>
            <a:r>
              <a:rPr lang="es-ES" dirty="0"/>
              <a:t> </a:t>
            </a:r>
            <a:r>
              <a:rPr lang="es-ES" b="1" dirty="0"/>
              <a:t>Reiniciados los trabajos</a:t>
            </a:r>
            <a:r>
              <a:rPr lang="es-ES" dirty="0"/>
              <a:t>, el residente de obra presentará a la OAD de la entidad </a:t>
            </a:r>
            <a:r>
              <a:rPr lang="es-ES" b="1" dirty="0"/>
              <a:t>dentro de los 02 </a:t>
            </a:r>
            <a:r>
              <a:rPr lang="es-ES" b="1" dirty="0" err="1"/>
              <a:t>d.c.</a:t>
            </a:r>
            <a:r>
              <a:rPr lang="es-ES" b="1" dirty="0"/>
              <a:t> </a:t>
            </a:r>
            <a:r>
              <a:rPr lang="es-ES" dirty="0"/>
              <a:t>siguientes, el </a:t>
            </a:r>
            <a:r>
              <a:rPr lang="es-ES" b="1" dirty="0"/>
              <a:t>cronograma de obra actualizado </a:t>
            </a:r>
            <a:r>
              <a:rPr lang="es-ES" dirty="0"/>
              <a:t>con las firmas correspondientes de los responsables técnicos </a:t>
            </a:r>
            <a:r>
              <a:rPr lang="es-ES" b="1" dirty="0"/>
              <a:t>consignando la nueva fecha de conclusión</a:t>
            </a:r>
            <a:r>
              <a:rPr lang="es-ES" dirty="0"/>
              <a:t> para efectuar el trámite correspondiente </a:t>
            </a:r>
            <a:r>
              <a:rPr lang="es-ES" b="1" dirty="0">
                <a:solidFill>
                  <a:srgbClr val="FF0000"/>
                </a:solidFill>
              </a:rPr>
              <a:t>para la emisión del acto resolutivo.</a:t>
            </a:r>
            <a:endParaRPr lang="es-ES" dirty="0">
              <a:solidFill>
                <a:srgbClr val="FF0000"/>
              </a:solidFill>
            </a:endParaRPr>
          </a:p>
          <a:p>
            <a:pPr algn="just"/>
            <a:endParaRPr lang="es-ES" dirty="0"/>
          </a:p>
          <a:p>
            <a:pPr algn="just"/>
            <a:r>
              <a:rPr lang="es-ES" dirty="0"/>
              <a:t> De determinarse </a:t>
            </a:r>
            <a:r>
              <a:rPr lang="es-ES" b="1" dirty="0"/>
              <a:t>atrasos injustificados </a:t>
            </a:r>
            <a:r>
              <a:rPr lang="es-ES" dirty="0"/>
              <a:t>en la ejecución de la obra, deben identificarse las </a:t>
            </a:r>
            <a:r>
              <a:rPr lang="es-ES" b="1" dirty="0"/>
              <a:t>responsabilidades que correspondan del residente e inspector o supervisor de obra y de las oficinas o áreas</a:t>
            </a:r>
            <a:r>
              <a:rPr lang="es-ES" dirty="0"/>
              <a:t> que tengan como función, según sus instrumentos de gestión interna, </a:t>
            </a:r>
            <a:r>
              <a:rPr lang="es-ES" b="1" dirty="0">
                <a:solidFill>
                  <a:srgbClr val="FF0000"/>
                </a:solidFill>
              </a:rPr>
              <a:t>realizar el seguimiento y monitoreo a la ejecución de la obra</a:t>
            </a:r>
            <a:r>
              <a:rPr lang="es-ES" dirty="0"/>
              <a:t>.</a:t>
            </a:r>
            <a:endParaRPr lang="es-PE" dirty="0"/>
          </a:p>
        </p:txBody>
      </p:sp>
    </p:spTree>
    <p:extLst>
      <p:ext uri="{BB962C8B-B14F-4D97-AF65-F5344CB8AC3E}">
        <p14:creationId xmlns:p14="http://schemas.microsoft.com/office/powerpoint/2010/main" val="4124815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Marcador de contenido 5">
            <a:extLst>
              <a:ext uri="{FF2B5EF4-FFF2-40B4-BE49-F238E27FC236}">
                <a16:creationId xmlns:a16="http://schemas.microsoft.com/office/drawing/2014/main" id="{1CCBC15F-637F-4013-B076-E9DEE22DC199}"/>
              </a:ext>
            </a:extLst>
          </p:cNvPr>
          <p:cNvSpPr txBox="1">
            <a:spLocks/>
          </p:cNvSpPr>
          <p:nvPr/>
        </p:nvSpPr>
        <p:spPr>
          <a:xfrm>
            <a:off x="565465" y="1050004"/>
            <a:ext cx="11516139" cy="58079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s-PE" sz="2000" dirty="0">
              <a:solidFill>
                <a:srgbClr val="002060"/>
              </a:solidFill>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latin typeface="Arial" panose="020B0604020202020204" pitchFamily="34" charset="0"/>
              <a:cs typeface="Arial" panose="020B0604020202020204" pitchFamily="34" charset="0"/>
            </a:endParaRPr>
          </a:p>
          <a:p>
            <a:endParaRPr lang="es-PE" b="1" dirty="0"/>
          </a:p>
        </p:txBody>
      </p:sp>
      <p:sp>
        <p:nvSpPr>
          <p:cNvPr id="6" name="CuadroTexto 5">
            <a:extLst>
              <a:ext uri="{FF2B5EF4-FFF2-40B4-BE49-F238E27FC236}">
                <a16:creationId xmlns:a16="http://schemas.microsoft.com/office/drawing/2014/main" id="{8776F3A2-B11C-4AD3-8388-2A21AFBAD196}"/>
              </a:ext>
            </a:extLst>
          </p:cNvPr>
          <p:cNvSpPr txBox="1"/>
          <p:nvPr/>
        </p:nvSpPr>
        <p:spPr>
          <a:xfrm>
            <a:off x="410721" y="2641866"/>
            <a:ext cx="11061070" cy="954107"/>
          </a:xfrm>
          <a:prstGeom prst="rect">
            <a:avLst/>
          </a:prstGeom>
          <a:noFill/>
        </p:spPr>
        <p:txBody>
          <a:bodyPr wrap="square">
            <a:spAutoFit/>
          </a:bodyPr>
          <a:lstStyle/>
          <a:p>
            <a:pPr marL="180975" lvl="0" algn="ctr"/>
            <a:r>
              <a:rPr lang="es-PE" sz="2800" b="1" dirty="0">
                <a:latin typeface="Arial" panose="020B0604020202020204" pitchFamily="34" charset="0"/>
                <a:cs typeface="Arial" panose="020B0604020202020204" pitchFamily="34" charset="0"/>
              </a:rPr>
              <a:t>Tema 1:</a:t>
            </a:r>
          </a:p>
          <a:p>
            <a:pPr marL="180975" lvl="0" algn="ctr"/>
            <a:r>
              <a:rPr lang="es-PE" sz="2800" b="1" dirty="0">
                <a:latin typeface="Arial" panose="020B0604020202020204" pitchFamily="34" charset="0"/>
                <a:cs typeface="Arial" panose="020B0604020202020204" pitchFamily="34" charset="0"/>
              </a:rPr>
              <a:t>Implementación de la Oficina de Administración Directa OAD.</a:t>
            </a:r>
          </a:p>
        </p:txBody>
      </p:sp>
    </p:spTree>
    <p:extLst>
      <p:ext uri="{BB962C8B-B14F-4D97-AF65-F5344CB8AC3E}">
        <p14:creationId xmlns:p14="http://schemas.microsoft.com/office/powerpoint/2010/main" val="2721453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r>
              <a:rPr lang="es-ES" sz="3200" dirty="0"/>
              <a:t>7.3.8 Informes del inspector o supervisor de obra</a:t>
            </a:r>
            <a:endParaRPr lang="es-PE" sz="3200" dirty="0"/>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50</a:t>
            </a:fld>
            <a:endParaRPr lang="es-PE"/>
          </a:p>
        </p:txBody>
      </p:sp>
      <p:sp>
        <p:nvSpPr>
          <p:cNvPr id="6" name="CuadroTexto 5">
            <a:extLst>
              <a:ext uri="{FF2B5EF4-FFF2-40B4-BE49-F238E27FC236}">
                <a16:creationId xmlns:a16="http://schemas.microsoft.com/office/drawing/2014/main" id="{1182686B-EC12-45BA-B89E-2578BFAE2680}"/>
              </a:ext>
            </a:extLst>
          </p:cNvPr>
          <p:cNvSpPr txBox="1"/>
          <p:nvPr/>
        </p:nvSpPr>
        <p:spPr>
          <a:xfrm>
            <a:off x="569844" y="1235075"/>
            <a:ext cx="10999304" cy="5355312"/>
          </a:xfrm>
          <a:prstGeom prst="rect">
            <a:avLst/>
          </a:prstGeom>
          <a:noFill/>
        </p:spPr>
        <p:txBody>
          <a:bodyPr wrap="square">
            <a:spAutoFit/>
          </a:bodyPr>
          <a:lstStyle/>
          <a:p>
            <a:r>
              <a:rPr lang="es-ES" dirty="0"/>
              <a:t>El inspector o supervisor de obra elabora los informes con carácter de declaración jurada siguientes:</a:t>
            </a:r>
          </a:p>
          <a:p>
            <a:endParaRPr lang="es-ES" dirty="0"/>
          </a:p>
          <a:p>
            <a:pPr marL="342900" indent="-342900">
              <a:buAutoNum type="alphaLcParenR"/>
            </a:pPr>
            <a:r>
              <a:rPr lang="es-ES" b="1" dirty="0"/>
              <a:t>Informe de conformidad</a:t>
            </a:r>
            <a:r>
              <a:rPr lang="es-ES" dirty="0"/>
              <a:t>, mediante Formato del </a:t>
            </a:r>
            <a:r>
              <a:rPr lang="es-ES" b="1" dirty="0"/>
              <a:t>Anexo 11.</a:t>
            </a:r>
          </a:p>
          <a:p>
            <a:pPr marL="342900" indent="-342900">
              <a:buAutoNum type="alphaLcParenR"/>
            </a:pPr>
            <a:endParaRPr lang="es-ES" dirty="0"/>
          </a:p>
          <a:p>
            <a:pPr marL="342900" indent="-342900">
              <a:buAutoNum type="alphaLcParenR"/>
            </a:pPr>
            <a:r>
              <a:rPr lang="es-ES" dirty="0"/>
              <a:t> </a:t>
            </a:r>
            <a:r>
              <a:rPr lang="es-ES" b="1" dirty="0"/>
              <a:t>Informe de revisión del ET o ET de saldo de ejecución de obra</a:t>
            </a:r>
            <a:r>
              <a:rPr lang="es-ES" dirty="0"/>
              <a:t>, mediante Formato del </a:t>
            </a:r>
            <a:r>
              <a:rPr lang="es-ES" b="1" dirty="0"/>
              <a:t>Anexo 12</a:t>
            </a:r>
            <a:r>
              <a:rPr lang="es-ES" dirty="0"/>
              <a:t>. </a:t>
            </a:r>
          </a:p>
          <a:p>
            <a:pPr marL="342900" indent="-342900">
              <a:buAutoNum type="alphaLcParenR"/>
            </a:pPr>
            <a:endParaRPr lang="es-ES" dirty="0"/>
          </a:p>
          <a:p>
            <a:pPr marL="342900" indent="-342900">
              <a:buAutoNum type="alphaLcParenR"/>
            </a:pPr>
            <a:r>
              <a:rPr lang="es-ES" b="1" dirty="0">
                <a:highlight>
                  <a:srgbClr val="FFFF00"/>
                </a:highlight>
              </a:rPr>
              <a:t>Informe mensual de supervisión y valorización</a:t>
            </a:r>
            <a:r>
              <a:rPr lang="es-ES" dirty="0">
                <a:highlight>
                  <a:srgbClr val="FFFF00"/>
                </a:highlight>
              </a:rPr>
              <a:t>, mediante Formato del </a:t>
            </a:r>
            <a:r>
              <a:rPr lang="es-ES" b="1" dirty="0">
                <a:highlight>
                  <a:srgbClr val="FFFF00"/>
                </a:highlight>
              </a:rPr>
              <a:t>Anexo 13</a:t>
            </a:r>
            <a:r>
              <a:rPr lang="es-ES" dirty="0">
                <a:highlight>
                  <a:srgbClr val="FFFF00"/>
                </a:highlight>
              </a:rPr>
              <a:t>.  Estado de la Obra</a:t>
            </a:r>
          </a:p>
          <a:p>
            <a:pPr marL="342900" indent="-342900">
              <a:buAutoNum type="alphaLcParenR"/>
            </a:pPr>
            <a:endParaRPr lang="es-ES" dirty="0"/>
          </a:p>
          <a:p>
            <a:pPr marL="342900" indent="-342900">
              <a:buAutoNum type="alphaLcParenR"/>
            </a:pPr>
            <a:r>
              <a:rPr lang="es-ES" b="1" dirty="0"/>
              <a:t>Informe de ampliación de plazo</a:t>
            </a:r>
            <a:r>
              <a:rPr lang="es-ES" dirty="0"/>
              <a:t>, mediante Formato del </a:t>
            </a:r>
            <a:r>
              <a:rPr lang="es-ES" b="1" dirty="0"/>
              <a:t>Anexo 14</a:t>
            </a:r>
            <a:r>
              <a:rPr lang="es-ES" dirty="0"/>
              <a:t>, el cual además contiene:</a:t>
            </a:r>
          </a:p>
          <a:p>
            <a:pPr marL="342900" indent="-342900">
              <a:buAutoNum type="alphaLcParenR"/>
            </a:pPr>
            <a:endParaRPr lang="es-ES" dirty="0"/>
          </a:p>
          <a:p>
            <a:r>
              <a:rPr lang="es-ES" dirty="0"/>
              <a:t>	i.  </a:t>
            </a:r>
            <a:r>
              <a:rPr lang="es-ES" b="1" dirty="0"/>
              <a:t>Informe de reprogramación de obra por ampliación de plazo</a:t>
            </a:r>
            <a:r>
              <a:rPr lang="es-ES" dirty="0"/>
              <a:t>, mediante Formato del  </a:t>
            </a:r>
            <a:r>
              <a:rPr lang="es-ES" b="1" dirty="0"/>
              <a:t>Anexo 15</a:t>
            </a:r>
            <a:r>
              <a:rPr lang="es-ES" dirty="0"/>
              <a:t>.</a:t>
            </a:r>
          </a:p>
          <a:p>
            <a:r>
              <a:rPr lang="es-ES" dirty="0"/>
              <a:t>	</a:t>
            </a:r>
            <a:r>
              <a:rPr lang="es-ES" dirty="0" err="1"/>
              <a:t>ii</a:t>
            </a:r>
            <a:r>
              <a:rPr lang="es-ES" dirty="0"/>
              <a:t>. </a:t>
            </a:r>
            <a:r>
              <a:rPr lang="es-ES" b="1" dirty="0"/>
              <a:t>Informe de mayores gastos generales por ampliación de plazo</a:t>
            </a:r>
            <a:r>
              <a:rPr lang="es-ES" dirty="0"/>
              <a:t>, mediante Formato del </a:t>
            </a:r>
            <a:r>
              <a:rPr lang="es-ES" b="1" dirty="0"/>
              <a:t>Anexo 16</a:t>
            </a:r>
            <a:r>
              <a:rPr lang="es-ES" dirty="0"/>
              <a:t>.</a:t>
            </a:r>
          </a:p>
          <a:p>
            <a:r>
              <a:rPr lang="es-ES" dirty="0"/>
              <a:t>	</a:t>
            </a:r>
            <a:r>
              <a:rPr lang="es-ES" dirty="0" err="1"/>
              <a:t>iii</a:t>
            </a:r>
            <a:r>
              <a:rPr lang="es-ES" dirty="0"/>
              <a:t>. </a:t>
            </a:r>
            <a:r>
              <a:rPr lang="es-ES" b="1" dirty="0"/>
              <a:t>Informe de cronograma actualizado de obra</a:t>
            </a:r>
            <a:r>
              <a:rPr lang="es-ES" dirty="0"/>
              <a:t>, mediante Formato del </a:t>
            </a:r>
            <a:r>
              <a:rPr lang="es-ES" b="1" dirty="0"/>
              <a:t>Anexo 17</a:t>
            </a:r>
            <a:r>
              <a:rPr lang="es-ES" dirty="0"/>
              <a:t>.</a:t>
            </a:r>
          </a:p>
          <a:p>
            <a:endParaRPr lang="es-ES" dirty="0"/>
          </a:p>
          <a:p>
            <a:r>
              <a:rPr lang="es-ES" b="1" dirty="0"/>
              <a:t>e) Informe de aprobación de prestaciones adicionales de obra</a:t>
            </a:r>
            <a:r>
              <a:rPr lang="es-ES" dirty="0"/>
              <a:t>, mediante Formato del el Anexo 18.</a:t>
            </a:r>
          </a:p>
          <a:p>
            <a:endParaRPr lang="es-ES" dirty="0"/>
          </a:p>
          <a:p>
            <a:pPr marL="342900" indent="-342900">
              <a:buAutoNum type="alphaLcParenR" startAt="6"/>
            </a:pPr>
            <a:r>
              <a:rPr lang="es-ES" b="1" dirty="0"/>
              <a:t>Informe de aprobación de mayores </a:t>
            </a:r>
            <a:r>
              <a:rPr lang="es-ES" b="1" dirty="0" err="1"/>
              <a:t>metrados</a:t>
            </a:r>
            <a:r>
              <a:rPr lang="es-ES" dirty="0"/>
              <a:t>, mediante Formato del </a:t>
            </a:r>
            <a:r>
              <a:rPr lang="es-ES" b="1" dirty="0"/>
              <a:t>Anexo 19.</a:t>
            </a:r>
          </a:p>
          <a:p>
            <a:pPr marL="342900" indent="-342900">
              <a:buAutoNum type="alphaLcParenR" startAt="6"/>
            </a:pPr>
            <a:endParaRPr lang="es-ES" b="1" dirty="0"/>
          </a:p>
          <a:p>
            <a:pPr marL="342900" indent="-342900">
              <a:buAutoNum type="alphaLcParenR" startAt="6"/>
            </a:pPr>
            <a:r>
              <a:rPr lang="es-ES" b="1" dirty="0"/>
              <a:t>Informe de liquidación de obra</a:t>
            </a:r>
            <a:r>
              <a:rPr lang="es-ES" dirty="0"/>
              <a:t>, mediante Formato del </a:t>
            </a:r>
            <a:r>
              <a:rPr lang="es-ES" b="1" dirty="0"/>
              <a:t>Anexo 20.</a:t>
            </a:r>
            <a:endParaRPr lang="es-PE" b="1" dirty="0"/>
          </a:p>
        </p:txBody>
      </p:sp>
    </p:spTree>
    <p:extLst>
      <p:ext uri="{BB962C8B-B14F-4D97-AF65-F5344CB8AC3E}">
        <p14:creationId xmlns:p14="http://schemas.microsoft.com/office/powerpoint/2010/main" val="1094102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pPr algn="ctr"/>
            <a:r>
              <a:rPr lang="es-ES" sz="3200" dirty="0"/>
              <a:t>7.3.9 Liquidaciones parciales de obra</a:t>
            </a:r>
            <a:endParaRPr lang="es-PE" sz="3200" dirty="0"/>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51</a:t>
            </a:fld>
            <a:endParaRPr lang="es-PE"/>
          </a:p>
        </p:txBody>
      </p:sp>
      <p:sp>
        <p:nvSpPr>
          <p:cNvPr id="6" name="CuadroTexto 5">
            <a:extLst>
              <a:ext uri="{FF2B5EF4-FFF2-40B4-BE49-F238E27FC236}">
                <a16:creationId xmlns:a16="http://schemas.microsoft.com/office/drawing/2014/main" id="{5270511A-F32B-46AB-B9AE-B8E3EE0A7813}"/>
              </a:ext>
            </a:extLst>
          </p:cNvPr>
          <p:cNvSpPr txBox="1"/>
          <p:nvPr/>
        </p:nvSpPr>
        <p:spPr>
          <a:xfrm>
            <a:off x="596348" y="1676054"/>
            <a:ext cx="10972800" cy="5078313"/>
          </a:xfrm>
          <a:prstGeom prst="rect">
            <a:avLst/>
          </a:prstGeom>
          <a:noFill/>
        </p:spPr>
        <p:txBody>
          <a:bodyPr wrap="square">
            <a:spAutoFit/>
          </a:bodyPr>
          <a:lstStyle/>
          <a:p>
            <a:pPr algn="just"/>
            <a:r>
              <a:rPr lang="es-ES" dirty="0"/>
              <a:t>El residente de obra </a:t>
            </a:r>
            <a:r>
              <a:rPr lang="es-ES" b="1" dirty="0"/>
              <a:t>presentará liquidaciones parciales de obra tanto técnicas como financieras</a:t>
            </a:r>
            <a:r>
              <a:rPr lang="es-ES" dirty="0"/>
              <a:t>, las que deben ser validadas por el Inspector o Supervisor, </a:t>
            </a:r>
            <a:r>
              <a:rPr lang="es-ES" b="1" dirty="0"/>
              <a:t>emitiéndose en cantidades que estarán relacionadas según el plazo de obra existente,</a:t>
            </a:r>
            <a:r>
              <a:rPr lang="es-ES" dirty="0"/>
              <a:t> siendo su presentación requisito para la culminación de una obra por administración directa. </a:t>
            </a:r>
          </a:p>
          <a:p>
            <a:pPr algn="just"/>
            <a:r>
              <a:rPr lang="es-ES" dirty="0"/>
              <a:t>La liquidación parcial final será presentada conjuntamente con la solicitud de la culminación de la obra por administración directa.</a:t>
            </a:r>
          </a:p>
          <a:p>
            <a:endParaRPr lang="es-ES" dirty="0"/>
          </a:p>
          <a:p>
            <a:r>
              <a:rPr lang="es-ES" dirty="0"/>
              <a:t>La cantidad de liquidaciones </a:t>
            </a:r>
            <a:r>
              <a:rPr lang="es-ES" b="1" dirty="0"/>
              <a:t>parciales serán presentadas de forma cuatrimestral</a:t>
            </a:r>
            <a:r>
              <a:rPr lang="es-ES" dirty="0"/>
              <a:t> para obras </a:t>
            </a:r>
            <a:r>
              <a:rPr lang="es-ES" b="1" dirty="0"/>
              <a:t>con plazo de ejecución menor a un año. </a:t>
            </a:r>
          </a:p>
          <a:p>
            <a:endParaRPr lang="es-ES" b="1" dirty="0"/>
          </a:p>
          <a:p>
            <a:r>
              <a:rPr lang="es-ES" dirty="0"/>
              <a:t>Si la obra tiene un </a:t>
            </a:r>
            <a:r>
              <a:rPr lang="es-ES" b="1" dirty="0"/>
              <a:t>plazo de ejecución igual o mayor a un año</a:t>
            </a:r>
            <a:r>
              <a:rPr lang="es-ES" dirty="0"/>
              <a:t>, las liquidaciones parciales </a:t>
            </a:r>
            <a:r>
              <a:rPr lang="es-ES" b="1" dirty="0"/>
              <a:t>se presentarán de forma semestral. </a:t>
            </a:r>
          </a:p>
          <a:p>
            <a:endParaRPr lang="es-ES" b="1" dirty="0"/>
          </a:p>
          <a:p>
            <a:r>
              <a:rPr lang="es-ES" dirty="0"/>
              <a:t>La </a:t>
            </a:r>
            <a:r>
              <a:rPr lang="es-ES" b="1" dirty="0"/>
              <a:t>última liquidación parcial de obra corresponderá al plazo transcurrido entre la penúltima liquidación parcial y la fecha de finalización </a:t>
            </a:r>
            <a:r>
              <a:rPr lang="es-ES" dirty="0"/>
              <a:t>de la ejecución física de la obra.</a:t>
            </a:r>
          </a:p>
          <a:p>
            <a:endParaRPr lang="es-ES" dirty="0"/>
          </a:p>
          <a:p>
            <a:r>
              <a:rPr lang="es-ES" dirty="0"/>
              <a:t> Para obras cuyo plazo de ejecución </a:t>
            </a:r>
            <a:r>
              <a:rPr lang="es-ES" b="1" dirty="0"/>
              <a:t>es menor o igual a cuatro meses.  </a:t>
            </a:r>
            <a:r>
              <a:rPr lang="es-ES" dirty="0"/>
              <a:t>no se presentará liquidaciones parciales, presentando en cambio una </a:t>
            </a:r>
            <a:r>
              <a:rPr lang="es-ES" b="1" dirty="0"/>
              <a:t>liquidación total en el plazo previsto en la presente directiva.</a:t>
            </a:r>
          </a:p>
          <a:p>
            <a:endParaRPr lang="es-PE" b="1" dirty="0"/>
          </a:p>
        </p:txBody>
      </p:sp>
    </p:spTree>
    <p:extLst>
      <p:ext uri="{BB962C8B-B14F-4D97-AF65-F5344CB8AC3E}">
        <p14:creationId xmlns:p14="http://schemas.microsoft.com/office/powerpoint/2010/main" val="1268126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r>
              <a:rPr lang="es-ES" sz="3200" dirty="0">
                <a:solidFill>
                  <a:srgbClr val="FF0000"/>
                </a:solidFill>
              </a:rPr>
              <a:t>7.3.10 Informe de liquidación parcial o total</a:t>
            </a:r>
            <a:endParaRPr lang="es-PE" sz="3200" dirty="0">
              <a:solidFill>
                <a:srgbClr val="FF0000"/>
              </a:solidFill>
            </a:endParaRPr>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52</a:t>
            </a:fld>
            <a:endParaRPr lang="es-PE"/>
          </a:p>
        </p:txBody>
      </p:sp>
      <p:sp>
        <p:nvSpPr>
          <p:cNvPr id="6" name="CuadroTexto 5">
            <a:extLst>
              <a:ext uri="{FF2B5EF4-FFF2-40B4-BE49-F238E27FC236}">
                <a16:creationId xmlns:a16="http://schemas.microsoft.com/office/drawing/2014/main" id="{A18BC526-9B53-4D5B-9491-42429DC43369}"/>
              </a:ext>
            </a:extLst>
          </p:cNvPr>
          <p:cNvSpPr txBox="1"/>
          <p:nvPr/>
        </p:nvSpPr>
        <p:spPr>
          <a:xfrm>
            <a:off x="622853" y="1235075"/>
            <a:ext cx="10972799" cy="5632311"/>
          </a:xfrm>
          <a:prstGeom prst="rect">
            <a:avLst/>
          </a:prstGeom>
          <a:noFill/>
        </p:spPr>
        <p:txBody>
          <a:bodyPr wrap="square">
            <a:spAutoFit/>
          </a:bodyPr>
          <a:lstStyle/>
          <a:p>
            <a:r>
              <a:rPr lang="es-ES" dirty="0"/>
              <a:t>Para el proceso de </a:t>
            </a:r>
            <a:r>
              <a:rPr lang="es-ES" b="1" dirty="0">
                <a:solidFill>
                  <a:srgbClr val="FF0000"/>
                </a:solidFill>
              </a:rPr>
              <a:t>aprobación de la liquidación técnica financiera de la obra, parcial o total</a:t>
            </a:r>
            <a:r>
              <a:rPr lang="es-ES" dirty="0"/>
              <a:t>, previamente se tramita el </a:t>
            </a:r>
            <a:r>
              <a:rPr lang="es-ES" b="1" dirty="0"/>
              <a:t>informe de conformidad de los gastos efectuados en la ejecución</a:t>
            </a:r>
            <a:r>
              <a:rPr lang="es-ES" dirty="0"/>
              <a:t> de la misma que debe ser </a:t>
            </a:r>
            <a:r>
              <a:rPr lang="es-ES" b="1" dirty="0"/>
              <a:t>emitido por la Oficina de Contabilidad </a:t>
            </a:r>
            <a:r>
              <a:rPr lang="es-ES" dirty="0"/>
              <a:t>de la entidad o la que haga sus veces.</a:t>
            </a:r>
          </a:p>
          <a:p>
            <a:endParaRPr lang="es-ES" dirty="0"/>
          </a:p>
          <a:p>
            <a:pPr algn="just"/>
            <a:r>
              <a:rPr lang="es-ES" dirty="0"/>
              <a:t> Asimismo, para el proceso de liquidación técnica y financiera de la obra, parcial o total, se dispondrá de un </a:t>
            </a:r>
            <a:r>
              <a:rPr lang="es-ES" b="1" dirty="0"/>
              <a:t>plazo de 30 </a:t>
            </a:r>
            <a:r>
              <a:rPr lang="es-ES" b="1" dirty="0" err="1"/>
              <a:t>d.c.</a:t>
            </a:r>
            <a:r>
              <a:rPr lang="es-ES" b="1" dirty="0"/>
              <a:t> </a:t>
            </a:r>
            <a:r>
              <a:rPr lang="es-ES" dirty="0"/>
              <a:t>después de cumplido el periodo correspondiente, </a:t>
            </a:r>
            <a:r>
              <a:rPr lang="es-ES" b="1" dirty="0"/>
              <a:t>según lo establecido en el numeral 7.3.9 </a:t>
            </a:r>
            <a:r>
              <a:rPr lang="es-ES" dirty="0"/>
              <a:t>de la presente Directiva, los cuales contienen como mínimo la documentación siguiente:</a:t>
            </a:r>
          </a:p>
          <a:p>
            <a:pPr marL="342900" indent="-342900" algn="just">
              <a:buAutoNum type="alphaLcParenR"/>
            </a:pPr>
            <a:r>
              <a:rPr lang="es-ES" b="1" dirty="0"/>
              <a:t>Declaratoria de viabilidad o aprobación de la inversión </a:t>
            </a:r>
            <a:r>
              <a:rPr lang="es-ES" dirty="0"/>
              <a:t>y resolución de aprobación del expediente técnico y modificaciones aprobadas en la ejecución.</a:t>
            </a:r>
          </a:p>
          <a:p>
            <a:pPr marL="342900" indent="-342900" algn="just">
              <a:buAutoNum type="alphaLcParenR"/>
            </a:pPr>
            <a:endParaRPr lang="es-ES" dirty="0"/>
          </a:p>
          <a:p>
            <a:pPr algn="just"/>
            <a:r>
              <a:rPr lang="es-ES" b="1" dirty="0"/>
              <a:t>b) Memoria descriptiva</a:t>
            </a:r>
            <a:r>
              <a:rPr lang="es-ES" dirty="0"/>
              <a:t>: Los datos serán tomados del ET aprobado, cuaderno de obra, </a:t>
            </a:r>
            <a:r>
              <a:rPr lang="es-ES" b="1" dirty="0">
                <a:solidFill>
                  <a:srgbClr val="FF0000"/>
                </a:solidFill>
              </a:rPr>
              <a:t>documentos de gastos compatibilizados o de conformidad</a:t>
            </a:r>
            <a:r>
              <a:rPr lang="es-ES" b="1" dirty="0"/>
              <a:t> con información proporcionada por las Oficinas de Contabilidad y Tesorería</a:t>
            </a:r>
            <a:r>
              <a:rPr lang="es-ES" dirty="0"/>
              <a:t>, así como con la Oficina de Presupuesto … que </a:t>
            </a:r>
            <a:r>
              <a:rPr lang="es-ES" b="1" dirty="0"/>
              <a:t>permitirá determinar el monto real del presupuestado ejecutado</a:t>
            </a:r>
            <a:r>
              <a:rPr lang="es-ES" dirty="0"/>
              <a:t>.</a:t>
            </a:r>
          </a:p>
          <a:p>
            <a:pPr algn="just"/>
            <a:endParaRPr lang="es-ES" dirty="0"/>
          </a:p>
          <a:p>
            <a:pPr algn="just"/>
            <a:r>
              <a:rPr lang="es-ES" b="1" dirty="0"/>
              <a:t>c) Descripción del proyecto: </a:t>
            </a:r>
            <a:r>
              <a:rPr lang="es-ES" dirty="0"/>
              <a:t>Describir la </a:t>
            </a:r>
            <a:r>
              <a:rPr lang="es-ES" b="1" dirty="0"/>
              <a:t>ejecución de la obra por componentes y presupuestos de la obra</a:t>
            </a:r>
            <a:r>
              <a:rPr lang="es-ES" dirty="0"/>
              <a:t>, así como los avances físicos logrados.</a:t>
            </a:r>
          </a:p>
          <a:p>
            <a:pPr algn="just"/>
            <a:endParaRPr lang="es-ES" dirty="0"/>
          </a:p>
          <a:p>
            <a:pPr algn="just"/>
            <a:r>
              <a:rPr lang="es-ES" b="1" dirty="0"/>
              <a:t>d) Antecedentes: </a:t>
            </a:r>
            <a:r>
              <a:rPr lang="es-ES" dirty="0"/>
              <a:t>Señala si la </a:t>
            </a:r>
            <a:r>
              <a:rPr lang="es-ES" b="1" dirty="0">
                <a:solidFill>
                  <a:srgbClr val="FF0000"/>
                </a:solidFill>
              </a:rPr>
              <a:t>obra es nueva o su ejecución es continuación de años anteriores </a:t>
            </a:r>
            <a:r>
              <a:rPr lang="es-ES" dirty="0"/>
              <a:t>según el horizonte del proyecto, </a:t>
            </a:r>
            <a:r>
              <a:rPr lang="es-ES" b="1" dirty="0"/>
              <a:t>en dicho caso debe precisarse los objetivos y metas conseguidas en cada ejercicio presupuestal</a:t>
            </a:r>
            <a:r>
              <a:rPr lang="es-ES" dirty="0"/>
              <a:t>, existencia de saldo de materiales u OS pendientes de ejecución, refrendada por la documentación correspondiente</a:t>
            </a:r>
          </a:p>
        </p:txBody>
      </p:sp>
    </p:spTree>
    <p:extLst>
      <p:ext uri="{BB962C8B-B14F-4D97-AF65-F5344CB8AC3E}">
        <p14:creationId xmlns:p14="http://schemas.microsoft.com/office/powerpoint/2010/main" val="1213087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r>
              <a:rPr lang="es-ES" sz="3200" dirty="0">
                <a:solidFill>
                  <a:srgbClr val="FF0000"/>
                </a:solidFill>
              </a:rPr>
              <a:t>7.3.10 Informe de liquidación parcial o total</a:t>
            </a:r>
            <a:endParaRPr lang="es-PE" sz="3200" dirty="0">
              <a:solidFill>
                <a:srgbClr val="FF0000"/>
              </a:solidFill>
            </a:endParaRPr>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53</a:t>
            </a:fld>
            <a:endParaRPr lang="es-PE"/>
          </a:p>
        </p:txBody>
      </p:sp>
      <p:sp>
        <p:nvSpPr>
          <p:cNvPr id="7" name="CuadroTexto 6">
            <a:extLst>
              <a:ext uri="{FF2B5EF4-FFF2-40B4-BE49-F238E27FC236}">
                <a16:creationId xmlns:a16="http://schemas.microsoft.com/office/drawing/2014/main" id="{5E810966-435E-4CD7-9BE9-2F3B2ADB9A85}"/>
              </a:ext>
            </a:extLst>
          </p:cNvPr>
          <p:cNvSpPr txBox="1"/>
          <p:nvPr/>
        </p:nvSpPr>
        <p:spPr>
          <a:xfrm>
            <a:off x="622852" y="1357093"/>
            <a:ext cx="10999304" cy="5355312"/>
          </a:xfrm>
          <a:prstGeom prst="rect">
            <a:avLst/>
          </a:prstGeom>
          <a:noFill/>
        </p:spPr>
        <p:txBody>
          <a:bodyPr wrap="square">
            <a:spAutoFit/>
          </a:bodyPr>
          <a:lstStyle/>
          <a:p>
            <a:r>
              <a:rPr lang="es-ES" b="1" dirty="0"/>
              <a:t>e) Objetivos logrados: </a:t>
            </a:r>
            <a:r>
              <a:rPr lang="es-ES" dirty="0"/>
              <a:t>Se debe considerar </a:t>
            </a:r>
            <a:r>
              <a:rPr lang="es-ES" b="1" dirty="0"/>
              <a:t>metas físicas programadas vs ,metas físicas ejecutadas</a:t>
            </a:r>
            <a:r>
              <a:rPr lang="es-ES" dirty="0"/>
              <a:t>, </a:t>
            </a:r>
            <a:r>
              <a:rPr lang="es-ES" b="1" dirty="0"/>
              <a:t>población beneficiada</a:t>
            </a:r>
            <a:r>
              <a:rPr lang="es-ES" dirty="0"/>
              <a:t> , </a:t>
            </a:r>
            <a:r>
              <a:rPr lang="es-ES" b="1" dirty="0"/>
              <a:t>beneficios programados vs beneficios conseguidos</a:t>
            </a:r>
            <a:r>
              <a:rPr lang="es-ES" dirty="0"/>
              <a:t>.</a:t>
            </a:r>
          </a:p>
          <a:p>
            <a:endParaRPr lang="es-ES" dirty="0"/>
          </a:p>
          <a:p>
            <a:r>
              <a:rPr lang="es-ES" dirty="0"/>
              <a:t>f) </a:t>
            </a:r>
            <a:r>
              <a:rPr lang="es-ES" b="1" dirty="0"/>
              <a:t>Especificaciones técnicas: </a:t>
            </a:r>
            <a:r>
              <a:rPr lang="es-ES" dirty="0"/>
              <a:t>De las partidas realmente ejecutadas.</a:t>
            </a:r>
          </a:p>
          <a:p>
            <a:endParaRPr lang="es-ES" dirty="0"/>
          </a:p>
          <a:p>
            <a:r>
              <a:rPr lang="es-ES" b="1" dirty="0"/>
              <a:t>g) Grado de cumplimiento de metas: </a:t>
            </a:r>
            <a:r>
              <a:rPr lang="es-ES" dirty="0"/>
              <a:t>Es necesario efectuar </a:t>
            </a:r>
            <a:r>
              <a:rPr lang="es-ES" b="1" dirty="0"/>
              <a:t>por cada una de las partidas ejecutadas </a:t>
            </a:r>
            <a:r>
              <a:rPr lang="es-ES" dirty="0"/>
              <a:t>según el Expediente Técnico aprobado y adicionales o deductivos, de corresponder.</a:t>
            </a:r>
          </a:p>
          <a:p>
            <a:endParaRPr lang="es-ES" dirty="0"/>
          </a:p>
          <a:p>
            <a:pPr algn="just"/>
            <a:r>
              <a:rPr lang="es-ES" b="1" dirty="0"/>
              <a:t>h) </a:t>
            </a:r>
            <a:r>
              <a:rPr lang="es-ES" b="1" dirty="0" err="1"/>
              <a:t>Metrados</a:t>
            </a:r>
            <a:r>
              <a:rPr lang="es-ES" b="1" dirty="0"/>
              <a:t> y valorización final: </a:t>
            </a:r>
            <a:r>
              <a:rPr lang="es-ES" dirty="0"/>
              <a:t>Adjuntar valorización con los precios unitarios de las partidas consideradas en el ET aprobado, </a:t>
            </a:r>
            <a:r>
              <a:rPr lang="es-ES" b="1" dirty="0"/>
              <a:t>cuadro de </a:t>
            </a:r>
            <a:r>
              <a:rPr lang="es-ES" b="1" dirty="0" err="1"/>
              <a:t>metrados</a:t>
            </a:r>
            <a:r>
              <a:rPr lang="es-ES" b="1" dirty="0"/>
              <a:t> finales que permita valorizar la obra</a:t>
            </a:r>
            <a:r>
              <a:rPr lang="es-ES" dirty="0"/>
              <a:t>. De reportarse sobre metas es conveniente una valorización indicando el porcentaje con referencia al presupuesto base; </a:t>
            </a:r>
            <a:r>
              <a:rPr lang="es-ES" b="1" dirty="0"/>
              <a:t>debe adjuntarse los planos de replanteo.</a:t>
            </a:r>
          </a:p>
          <a:p>
            <a:pPr algn="just"/>
            <a:endParaRPr lang="es-ES" b="1" dirty="0"/>
          </a:p>
          <a:p>
            <a:pPr algn="just"/>
            <a:r>
              <a:rPr lang="es-ES" b="1" dirty="0"/>
              <a:t>i) Cuadro analítico de detalle de gastos: </a:t>
            </a:r>
            <a:r>
              <a:rPr lang="es-ES" dirty="0"/>
              <a:t>Considerar las partidas especificas detallados </a:t>
            </a:r>
            <a:r>
              <a:rPr lang="es-ES" b="1" dirty="0"/>
              <a:t>según clasificador de gastos que corresponda al ejercicio presupuestal en que se ejecutó</a:t>
            </a:r>
            <a:r>
              <a:rPr lang="es-ES" dirty="0"/>
              <a:t>, con cargo a la obra.</a:t>
            </a:r>
          </a:p>
          <a:p>
            <a:pPr marL="400050" indent="-400050">
              <a:buAutoNum type="romanLcParenR"/>
            </a:pPr>
            <a:endParaRPr lang="es-ES" dirty="0"/>
          </a:p>
          <a:p>
            <a:pPr algn="just"/>
            <a:r>
              <a:rPr lang="es-ES" b="1" dirty="0"/>
              <a:t>j) Resumen de ejecución presupuestal: </a:t>
            </a:r>
            <a:r>
              <a:rPr lang="es-ES" dirty="0"/>
              <a:t>Considerar las </a:t>
            </a:r>
            <a:r>
              <a:rPr lang="es-ES" b="1" dirty="0"/>
              <a:t>especificas de gasto que corresponda </a:t>
            </a:r>
            <a:r>
              <a:rPr lang="es-ES" dirty="0"/>
              <a:t>al ejercicio presupuestal en que se ejecutó la obra.</a:t>
            </a:r>
          </a:p>
          <a:p>
            <a:pPr algn="just"/>
            <a:endParaRPr lang="es-ES" dirty="0"/>
          </a:p>
          <a:p>
            <a:pPr algn="just"/>
            <a:endParaRPr lang="es-PE" dirty="0"/>
          </a:p>
        </p:txBody>
      </p:sp>
    </p:spTree>
    <p:extLst>
      <p:ext uri="{BB962C8B-B14F-4D97-AF65-F5344CB8AC3E}">
        <p14:creationId xmlns:p14="http://schemas.microsoft.com/office/powerpoint/2010/main" val="178201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625CF-01A8-4AFC-B1AE-D752AB11D1B4}"/>
              </a:ext>
            </a:extLst>
          </p:cNvPr>
          <p:cNvSpPr>
            <a:spLocks noGrp="1"/>
          </p:cNvSpPr>
          <p:nvPr>
            <p:ph type="title"/>
          </p:nvPr>
        </p:nvSpPr>
        <p:spPr>
          <a:xfrm>
            <a:off x="596348" y="136525"/>
            <a:ext cx="10972800" cy="1325563"/>
          </a:xfrm>
        </p:spPr>
        <p:txBody>
          <a:bodyPr>
            <a:normAutofit/>
          </a:bodyPr>
          <a:lstStyle/>
          <a:p>
            <a:r>
              <a:rPr lang="es-ES" sz="3200" dirty="0">
                <a:solidFill>
                  <a:srgbClr val="FF0000"/>
                </a:solidFill>
              </a:rPr>
              <a:t>7.3.10 Informe de liquidación parcial o total</a:t>
            </a:r>
            <a:endParaRPr lang="es-PE" sz="3200" dirty="0">
              <a:solidFill>
                <a:srgbClr val="FF0000"/>
              </a:solidFill>
            </a:endParaRPr>
          </a:p>
        </p:txBody>
      </p:sp>
      <p:sp>
        <p:nvSpPr>
          <p:cNvPr id="3" name="Marcador de número de diapositiva 2">
            <a:extLst>
              <a:ext uri="{FF2B5EF4-FFF2-40B4-BE49-F238E27FC236}">
                <a16:creationId xmlns:a16="http://schemas.microsoft.com/office/drawing/2014/main" id="{794445AA-D90B-4DB3-A2AD-F573BF148788}"/>
              </a:ext>
            </a:extLst>
          </p:cNvPr>
          <p:cNvSpPr>
            <a:spLocks noGrp="1"/>
          </p:cNvSpPr>
          <p:nvPr>
            <p:ph type="sldNum" sz="quarter" idx="7"/>
          </p:nvPr>
        </p:nvSpPr>
        <p:spPr/>
        <p:txBody>
          <a:bodyPr/>
          <a:lstStyle/>
          <a:p>
            <a:fld id="{B6F15528-21DE-4FAA-801E-634DDDAF4B2B}" type="slidenum">
              <a:rPr lang="es-PE" smtClean="0"/>
              <a:t>54</a:t>
            </a:fld>
            <a:endParaRPr lang="es-PE"/>
          </a:p>
        </p:txBody>
      </p:sp>
      <p:sp>
        <p:nvSpPr>
          <p:cNvPr id="7" name="CuadroTexto 6">
            <a:extLst>
              <a:ext uri="{FF2B5EF4-FFF2-40B4-BE49-F238E27FC236}">
                <a16:creationId xmlns:a16="http://schemas.microsoft.com/office/drawing/2014/main" id="{5E810966-435E-4CD7-9BE9-2F3B2ADB9A85}"/>
              </a:ext>
            </a:extLst>
          </p:cNvPr>
          <p:cNvSpPr txBox="1"/>
          <p:nvPr/>
        </p:nvSpPr>
        <p:spPr>
          <a:xfrm>
            <a:off x="622852" y="1357093"/>
            <a:ext cx="10999304" cy="4801314"/>
          </a:xfrm>
          <a:prstGeom prst="rect">
            <a:avLst/>
          </a:prstGeom>
          <a:noFill/>
        </p:spPr>
        <p:txBody>
          <a:bodyPr wrap="square">
            <a:spAutoFit/>
          </a:bodyPr>
          <a:lstStyle/>
          <a:p>
            <a:pPr algn="just"/>
            <a:r>
              <a:rPr lang="es-ES" b="1" dirty="0"/>
              <a:t>k) Relación valorizada de insumos utilizados: </a:t>
            </a:r>
            <a:r>
              <a:rPr lang="es-ES" dirty="0"/>
              <a:t>Se debe efectuar una relación </a:t>
            </a:r>
            <a:r>
              <a:rPr lang="es-ES" b="1" dirty="0"/>
              <a:t>por cada uno de los materiales, insumos y servicios adquiridos </a:t>
            </a:r>
            <a:r>
              <a:rPr lang="es-ES" dirty="0"/>
              <a:t>para la ejecución de la obra.</a:t>
            </a:r>
          </a:p>
          <a:p>
            <a:pPr algn="just"/>
            <a:endParaRPr lang="es-ES" dirty="0"/>
          </a:p>
          <a:p>
            <a:pPr algn="just"/>
            <a:r>
              <a:rPr lang="es-ES" b="1" dirty="0"/>
              <a:t>l) Balance de ejecución presupuestal: </a:t>
            </a:r>
            <a:r>
              <a:rPr lang="es-ES" dirty="0"/>
              <a:t>Consignar los </a:t>
            </a:r>
            <a:r>
              <a:rPr lang="es-ES" b="1" dirty="0"/>
              <a:t>datos del presupuesto autorizado </a:t>
            </a:r>
            <a:r>
              <a:rPr lang="es-ES" dirty="0"/>
              <a:t>para cada insumo con su correspondiente especifica de gasto y </a:t>
            </a:r>
            <a:r>
              <a:rPr lang="es-ES" b="1" dirty="0"/>
              <a:t>respecto al presupuesto ejecutado </a:t>
            </a:r>
            <a:r>
              <a:rPr lang="es-ES" dirty="0"/>
              <a:t>será tomado de la rendición de gastos y </a:t>
            </a:r>
            <a:r>
              <a:rPr lang="es-ES" b="1" dirty="0"/>
              <a:t>cuyos resultados serán comparados para cada insumo programado.</a:t>
            </a:r>
          </a:p>
          <a:p>
            <a:pPr algn="just"/>
            <a:endParaRPr lang="es-ES" b="1" dirty="0"/>
          </a:p>
          <a:p>
            <a:pPr algn="just"/>
            <a:r>
              <a:rPr lang="es-ES" b="1" dirty="0"/>
              <a:t>m) Comentarios, conclusiones, y recomendaciones o sugerencias</a:t>
            </a:r>
            <a:r>
              <a:rPr lang="es-ES" dirty="0"/>
              <a:t>: Debe registrarse los </a:t>
            </a:r>
            <a:r>
              <a:rPr lang="es-ES" b="1" dirty="0"/>
              <a:t>inconvenientes o problemas detectados en el proceso de ejecución de la obra </a:t>
            </a:r>
            <a:r>
              <a:rPr lang="es-ES" dirty="0"/>
              <a:t>y otros (materiales en cancha, etc.) </a:t>
            </a:r>
            <a:r>
              <a:rPr lang="es-ES" b="1" dirty="0"/>
              <a:t>detectados en el proceso de liquidación técnica – financiera.</a:t>
            </a:r>
          </a:p>
          <a:p>
            <a:pPr algn="just"/>
            <a:endParaRPr lang="es-ES" b="1" dirty="0"/>
          </a:p>
          <a:p>
            <a:pPr algn="just"/>
            <a:r>
              <a:rPr lang="es-ES" dirty="0"/>
              <a:t>Finalmente, </a:t>
            </a:r>
            <a:r>
              <a:rPr lang="es-ES" b="1" dirty="0">
                <a:solidFill>
                  <a:srgbClr val="FF0000"/>
                </a:solidFill>
              </a:rPr>
              <a:t>la OAD realizará las verificaciones de la información registrada</a:t>
            </a:r>
            <a:r>
              <a:rPr lang="es-ES" dirty="0"/>
              <a:t> en los diferentes sistemas informáticos del Estado peruano, en particular, los aplicativos del SNPMGI ( </a:t>
            </a:r>
            <a:r>
              <a:rPr lang="es-ES" dirty="0">
                <a:solidFill>
                  <a:srgbClr val="FF0000"/>
                </a:solidFill>
              </a:rPr>
              <a:t>Banco de  Inversiones</a:t>
            </a:r>
            <a:r>
              <a:rPr lang="es-ES" dirty="0"/>
              <a:t>), Sistema Integrado de Administración Financiera </a:t>
            </a:r>
            <a:r>
              <a:rPr lang="es-ES" dirty="0">
                <a:solidFill>
                  <a:srgbClr val="FF0000"/>
                </a:solidFill>
              </a:rPr>
              <a:t>(SIAF</a:t>
            </a:r>
            <a:r>
              <a:rPr lang="es-ES" dirty="0"/>
              <a:t>), el Sistema Electrónico de Contrataciones del Estado (</a:t>
            </a:r>
            <a:r>
              <a:rPr lang="es-ES" dirty="0">
                <a:solidFill>
                  <a:srgbClr val="FF0000"/>
                </a:solidFill>
              </a:rPr>
              <a:t>SEACE</a:t>
            </a:r>
            <a:r>
              <a:rPr lang="es-ES" dirty="0"/>
              <a:t>) y Sistema de Información de Obras Públicas (</a:t>
            </a:r>
            <a:r>
              <a:rPr lang="es-ES" dirty="0" err="1">
                <a:solidFill>
                  <a:srgbClr val="FF0000"/>
                </a:solidFill>
              </a:rPr>
              <a:t>INFObras</a:t>
            </a:r>
            <a:r>
              <a:rPr lang="es-ES" dirty="0"/>
              <a:t>).</a:t>
            </a:r>
          </a:p>
          <a:p>
            <a:pPr algn="just"/>
            <a:endParaRPr lang="es-ES" b="1" dirty="0"/>
          </a:p>
          <a:p>
            <a:pPr algn="just"/>
            <a:r>
              <a:rPr lang="es-ES" dirty="0"/>
              <a:t> </a:t>
            </a:r>
            <a:endParaRPr lang="es-PE" dirty="0"/>
          </a:p>
        </p:txBody>
      </p:sp>
    </p:spTree>
    <p:extLst>
      <p:ext uri="{BB962C8B-B14F-4D97-AF65-F5344CB8AC3E}">
        <p14:creationId xmlns:p14="http://schemas.microsoft.com/office/powerpoint/2010/main" val="7272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Marcador de contenido 5">
            <a:extLst>
              <a:ext uri="{FF2B5EF4-FFF2-40B4-BE49-F238E27FC236}">
                <a16:creationId xmlns:a16="http://schemas.microsoft.com/office/drawing/2014/main" id="{1CCBC15F-637F-4013-B076-E9DEE22DC199}"/>
              </a:ext>
            </a:extLst>
          </p:cNvPr>
          <p:cNvSpPr txBox="1">
            <a:spLocks/>
          </p:cNvSpPr>
          <p:nvPr/>
        </p:nvSpPr>
        <p:spPr>
          <a:xfrm>
            <a:off x="565465" y="1050004"/>
            <a:ext cx="11516139" cy="58079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s-PE" sz="2000" dirty="0">
              <a:solidFill>
                <a:srgbClr val="002060"/>
              </a:solidFill>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cs typeface="Arial" panose="020B0604020202020204" pitchFamily="34" charset="0"/>
            </a:endParaRPr>
          </a:p>
          <a:p>
            <a:endParaRPr lang="es-PE" sz="2000" dirty="0">
              <a:latin typeface="Arial" panose="020B0604020202020204" pitchFamily="34" charset="0"/>
              <a:cs typeface="Arial" panose="020B0604020202020204" pitchFamily="34" charset="0"/>
            </a:endParaRPr>
          </a:p>
          <a:p>
            <a:endParaRPr lang="es-PE" b="1" dirty="0"/>
          </a:p>
        </p:txBody>
      </p:sp>
      <p:sp>
        <p:nvSpPr>
          <p:cNvPr id="6" name="CuadroTexto 5">
            <a:extLst>
              <a:ext uri="{FF2B5EF4-FFF2-40B4-BE49-F238E27FC236}">
                <a16:creationId xmlns:a16="http://schemas.microsoft.com/office/drawing/2014/main" id="{8776F3A2-B11C-4AD3-8388-2A21AFBAD196}"/>
              </a:ext>
            </a:extLst>
          </p:cNvPr>
          <p:cNvSpPr txBox="1"/>
          <p:nvPr/>
        </p:nvSpPr>
        <p:spPr>
          <a:xfrm>
            <a:off x="565465" y="1094420"/>
            <a:ext cx="11061070" cy="3970318"/>
          </a:xfrm>
          <a:prstGeom prst="rect">
            <a:avLst/>
          </a:prstGeom>
          <a:noFill/>
        </p:spPr>
        <p:txBody>
          <a:bodyPr wrap="square">
            <a:spAutoFit/>
          </a:bodyPr>
          <a:lstStyle/>
          <a:p>
            <a:pPr marL="180975" lvl="0" algn="ctr"/>
            <a:r>
              <a:rPr lang="es-PE" sz="2800" b="1" dirty="0">
                <a:latin typeface="Arial" panose="020B0604020202020204" pitchFamily="34" charset="0"/>
                <a:cs typeface="Arial" panose="020B0604020202020204" pitchFamily="34" charset="0"/>
              </a:rPr>
              <a:t>Comentarios finales :</a:t>
            </a:r>
          </a:p>
          <a:p>
            <a:pPr marL="180975" lvl="0" algn="ctr"/>
            <a:r>
              <a:rPr lang="es-PE" sz="2800" b="1" dirty="0">
                <a:latin typeface="Arial" panose="020B0604020202020204" pitchFamily="34" charset="0"/>
                <a:cs typeface="Arial" panose="020B0604020202020204" pitchFamily="34" charset="0"/>
              </a:rPr>
              <a:t>.</a:t>
            </a:r>
          </a:p>
          <a:p>
            <a:pPr marL="180975" lvl="0" algn="ctr"/>
            <a:endParaRPr lang="es-PE" sz="2800" b="1" dirty="0">
              <a:latin typeface="Arial" panose="020B0604020202020204" pitchFamily="34" charset="0"/>
              <a:cs typeface="Arial" panose="020B0604020202020204" pitchFamily="34" charset="0"/>
            </a:endParaRPr>
          </a:p>
          <a:p>
            <a:pPr marL="180975" lvl="0" algn="ctr"/>
            <a:r>
              <a:rPr lang="es-PE" sz="2800" b="1" dirty="0">
                <a:latin typeface="Arial" panose="020B0604020202020204" pitchFamily="34" charset="0"/>
                <a:cs typeface="Arial" panose="020B0604020202020204" pitchFamily="34" charset="0"/>
              </a:rPr>
              <a:t>GRACIAS TOTALES!!!</a:t>
            </a:r>
          </a:p>
          <a:p>
            <a:pPr marL="180975" lvl="0" algn="ctr"/>
            <a:endParaRPr lang="es-PE" sz="2800" b="1" dirty="0">
              <a:latin typeface="Arial" panose="020B0604020202020204" pitchFamily="34" charset="0"/>
              <a:cs typeface="Arial" panose="020B0604020202020204" pitchFamily="34" charset="0"/>
            </a:endParaRPr>
          </a:p>
          <a:p>
            <a:pPr marL="180975" lvl="0" algn="ctr"/>
            <a:endParaRPr lang="es-PE" sz="2800" b="1" dirty="0">
              <a:latin typeface="Arial" panose="020B0604020202020204" pitchFamily="34" charset="0"/>
              <a:cs typeface="Arial" panose="020B0604020202020204" pitchFamily="34" charset="0"/>
            </a:endParaRPr>
          </a:p>
          <a:p>
            <a:pPr marL="180975" lvl="0" algn="ctr"/>
            <a:r>
              <a:rPr lang="es-PE" sz="2800" b="1" dirty="0">
                <a:latin typeface="Arial" panose="020B0604020202020204" pitchFamily="34" charset="0"/>
                <a:cs typeface="Arial" panose="020B0604020202020204" pitchFamily="34" charset="0"/>
              </a:rPr>
              <a:t>ING. GUSTAVO VILLAFUERTE CANAL Celular 984 735 852 </a:t>
            </a:r>
          </a:p>
          <a:p>
            <a:pPr marL="180975" lvl="0" algn="ctr"/>
            <a:endParaRPr lang="es-PE" sz="2800" b="1" dirty="0">
              <a:latin typeface="Arial" panose="020B0604020202020204" pitchFamily="34" charset="0"/>
              <a:cs typeface="Arial" panose="020B0604020202020204" pitchFamily="34" charset="0"/>
            </a:endParaRPr>
          </a:p>
          <a:p>
            <a:pPr marL="180975" lvl="0" algn="ctr"/>
            <a:endParaRPr lang="es-PE"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13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77BA3-5304-42BF-A603-9A3910E5EB63}"/>
              </a:ext>
            </a:extLst>
          </p:cNvPr>
          <p:cNvSpPr>
            <a:spLocks noGrp="1"/>
          </p:cNvSpPr>
          <p:nvPr>
            <p:ph type="title"/>
          </p:nvPr>
        </p:nvSpPr>
        <p:spPr>
          <a:xfrm>
            <a:off x="516835" y="581196"/>
            <a:ext cx="11357113" cy="984885"/>
          </a:xfrm>
        </p:spPr>
        <p:txBody>
          <a:bodyPr/>
          <a:lstStyle/>
          <a:p>
            <a:r>
              <a:rPr lang="es-PE" sz="3200" dirty="0"/>
              <a:t>6.3. Funciones de órganos y unidades orgánicas de las entidades </a:t>
            </a:r>
          </a:p>
        </p:txBody>
      </p:sp>
      <p:graphicFrame>
        <p:nvGraphicFramePr>
          <p:cNvPr id="3" name="Diagrama 2">
            <a:extLst>
              <a:ext uri="{FF2B5EF4-FFF2-40B4-BE49-F238E27FC236}">
                <a16:creationId xmlns:a16="http://schemas.microsoft.com/office/drawing/2014/main" id="{337E76F4-40E9-4FF2-AAA6-555522DC9E6A}"/>
              </a:ext>
            </a:extLst>
          </p:cNvPr>
          <p:cNvGraphicFramePr/>
          <p:nvPr/>
        </p:nvGraphicFramePr>
        <p:xfrm>
          <a:off x="854765" y="1283561"/>
          <a:ext cx="10681252" cy="454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10A68D69-5DAD-47A7-A7AF-BC0349A7A548}"/>
              </a:ext>
            </a:extLst>
          </p:cNvPr>
          <p:cNvSpPr txBox="1"/>
          <p:nvPr/>
        </p:nvSpPr>
        <p:spPr>
          <a:xfrm>
            <a:off x="3021495" y="1420307"/>
            <a:ext cx="6149009" cy="954107"/>
          </a:xfrm>
          <a:prstGeom prst="rect">
            <a:avLst/>
          </a:prstGeom>
          <a:noFill/>
        </p:spPr>
        <p:txBody>
          <a:bodyPr wrap="square" rtlCol="0">
            <a:spAutoFit/>
          </a:bodyPr>
          <a:lstStyle/>
          <a:p>
            <a:pPr algn="ctr"/>
            <a:r>
              <a:rPr lang="es-PE" sz="2800" b="1" dirty="0">
                <a:solidFill>
                  <a:srgbClr val="FF0000"/>
                </a:solidFill>
              </a:rPr>
              <a:t>ELABORAR DOCUMENTOS DE GESTION INTERNA: DIRECTIVAS U OTROS</a:t>
            </a:r>
          </a:p>
        </p:txBody>
      </p:sp>
      <p:sp>
        <p:nvSpPr>
          <p:cNvPr id="6" name="Rectángulo 5">
            <a:extLst>
              <a:ext uri="{FF2B5EF4-FFF2-40B4-BE49-F238E27FC236}">
                <a16:creationId xmlns:a16="http://schemas.microsoft.com/office/drawing/2014/main" id="{1A59B6B1-A5C4-4A83-9668-781FF4B2A47A}"/>
              </a:ext>
            </a:extLst>
          </p:cNvPr>
          <p:cNvSpPr/>
          <p:nvPr/>
        </p:nvSpPr>
        <p:spPr>
          <a:xfrm>
            <a:off x="2729947" y="4811863"/>
            <a:ext cx="7023653" cy="1840728"/>
          </a:xfrm>
          <a:prstGeom prst="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dirty="0"/>
              <a:t>CRITERIOS:</a:t>
            </a:r>
          </a:p>
          <a:p>
            <a:pPr algn="ctr"/>
            <a:r>
              <a:rPr lang="es-PE" dirty="0"/>
              <a:t>Independencia y separación de funciones.</a:t>
            </a:r>
          </a:p>
          <a:p>
            <a:pPr algn="ctr"/>
            <a:r>
              <a:rPr lang="es-PE" dirty="0"/>
              <a:t>Coherencia entre asignación de competencia.</a:t>
            </a:r>
          </a:p>
          <a:p>
            <a:pPr algn="ctr"/>
            <a:r>
              <a:rPr lang="es-PE" dirty="0"/>
              <a:t>No duplicidad.</a:t>
            </a:r>
          </a:p>
          <a:p>
            <a:pPr algn="ctr"/>
            <a:r>
              <a:rPr lang="es-PE" dirty="0"/>
              <a:t>Coordinación “Inter sistémica”.</a:t>
            </a:r>
          </a:p>
          <a:p>
            <a:pPr algn="ctr"/>
            <a:r>
              <a:rPr lang="es-PE" dirty="0"/>
              <a:t>Lineamientos de organización del estado DS 054-2018- PCM</a:t>
            </a:r>
          </a:p>
          <a:p>
            <a:pPr algn="ctr"/>
            <a:endParaRPr lang="es-PE" dirty="0"/>
          </a:p>
        </p:txBody>
      </p:sp>
    </p:spTree>
    <p:extLst>
      <p:ext uri="{BB962C8B-B14F-4D97-AF65-F5344CB8AC3E}">
        <p14:creationId xmlns:p14="http://schemas.microsoft.com/office/powerpoint/2010/main" val="4127120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A8885-C1FB-4B22-8B5A-56FA94900113}"/>
              </a:ext>
            </a:extLst>
          </p:cNvPr>
          <p:cNvSpPr>
            <a:spLocks noGrp="1"/>
          </p:cNvSpPr>
          <p:nvPr>
            <p:ph type="title"/>
          </p:nvPr>
        </p:nvSpPr>
        <p:spPr>
          <a:xfrm>
            <a:off x="622853" y="263144"/>
            <a:ext cx="10919790" cy="1477328"/>
          </a:xfrm>
        </p:spPr>
        <p:txBody>
          <a:bodyPr/>
          <a:lstStyle/>
          <a:p>
            <a:pPr algn="ctr"/>
            <a:r>
              <a:rPr lang="es-PE" sz="3200" dirty="0"/>
              <a:t>6.7 Oficina de Obras por Administración Directa: </a:t>
            </a:r>
            <a:br>
              <a:rPr lang="es-PE" sz="3200" dirty="0"/>
            </a:br>
            <a:r>
              <a:rPr lang="es-PE" sz="2800" dirty="0"/>
              <a:t>la UEI asume el rol de OAD</a:t>
            </a:r>
            <a:br>
              <a:rPr lang="es-PE" dirty="0"/>
            </a:br>
            <a:r>
              <a:rPr lang="es-PE" dirty="0"/>
              <a:t> </a:t>
            </a:r>
          </a:p>
        </p:txBody>
      </p:sp>
      <p:graphicFrame>
        <p:nvGraphicFramePr>
          <p:cNvPr id="3" name="Diagrama 2">
            <a:extLst>
              <a:ext uri="{FF2B5EF4-FFF2-40B4-BE49-F238E27FC236}">
                <a16:creationId xmlns:a16="http://schemas.microsoft.com/office/drawing/2014/main" id="{3E320486-C3DF-4D8B-8931-B2C39C1A9F44}"/>
              </a:ext>
            </a:extLst>
          </p:cNvPr>
          <p:cNvGraphicFramePr/>
          <p:nvPr/>
        </p:nvGraphicFramePr>
        <p:xfrm>
          <a:off x="622853" y="1177062"/>
          <a:ext cx="10919790" cy="3140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9DA2BF44-E942-4B35-9F7B-23C5CD36DBB5}"/>
              </a:ext>
            </a:extLst>
          </p:cNvPr>
          <p:cNvSpPr txBox="1"/>
          <p:nvPr/>
        </p:nvSpPr>
        <p:spPr>
          <a:xfrm>
            <a:off x="689111" y="4123749"/>
            <a:ext cx="10919790" cy="1661993"/>
          </a:xfrm>
          <a:prstGeom prst="rect">
            <a:avLst/>
          </a:prstGeom>
          <a:noFill/>
        </p:spPr>
        <p:txBody>
          <a:bodyPr wrap="square">
            <a:spAutoFit/>
          </a:bodyPr>
          <a:lstStyle/>
          <a:p>
            <a:pPr algn="just"/>
            <a:r>
              <a:rPr lang="es-ES" dirty="0"/>
              <a:t> </a:t>
            </a:r>
            <a:r>
              <a:rPr lang="es-ES" sz="2400" dirty="0"/>
              <a:t>(*) en el caso de entidades no adscritas al SNPMGI lo asume la Oficina de Infraestructura o la que haga sus veces</a:t>
            </a:r>
            <a:r>
              <a:rPr lang="es-ES" dirty="0"/>
              <a:t>.</a:t>
            </a:r>
            <a:endParaRPr lang="es-ES" b="1" dirty="0"/>
          </a:p>
          <a:p>
            <a:r>
              <a:rPr lang="es-ES" b="1" dirty="0"/>
              <a:t>Reglamento del INVIERTE.PE; Articulo 13. De las UEI.</a:t>
            </a:r>
          </a:p>
          <a:p>
            <a:r>
              <a:rPr lang="es-ES" b="1" dirty="0"/>
              <a:t>13.3 Las UEI cumple las siguientes funciones.</a:t>
            </a:r>
          </a:p>
          <a:p>
            <a:r>
              <a:rPr lang="es-ES" b="1" dirty="0"/>
              <a:t>3. Ejecutar física y financieramente las inversiones</a:t>
            </a:r>
            <a:endParaRPr lang="es-PE" b="1" dirty="0"/>
          </a:p>
        </p:txBody>
      </p:sp>
      <p:sp>
        <p:nvSpPr>
          <p:cNvPr id="7" name="CuadroTexto 6">
            <a:extLst>
              <a:ext uri="{FF2B5EF4-FFF2-40B4-BE49-F238E27FC236}">
                <a16:creationId xmlns:a16="http://schemas.microsoft.com/office/drawing/2014/main" id="{F7D95D3E-54B4-48A9-A5BF-A0D78A4BD670}"/>
              </a:ext>
            </a:extLst>
          </p:cNvPr>
          <p:cNvSpPr txBox="1"/>
          <p:nvPr/>
        </p:nvSpPr>
        <p:spPr>
          <a:xfrm>
            <a:off x="689111" y="5899378"/>
            <a:ext cx="10654747" cy="830997"/>
          </a:xfrm>
          <a:prstGeom prst="rect">
            <a:avLst/>
          </a:prstGeom>
          <a:noFill/>
        </p:spPr>
        <p:txBody>
          <a:bodyPr wrap="square">
            <a:spAutoFit/>
          </a:bodyPr>
          <a:lstStyle/>
          <a:p>
            <a:pPr algn="just"/>
            <a:r>
              <a:rPr lang="es-ES" sz="2400" dirty="0"/>
              <a:t>El encargado de la OAD de la entidad, </a:t>
            </a:r>
            <a:r>
              <a:rPr lang="es-ES" sz="2400" b="1" dirty="0"/>
              <a:t>para la ejecución y supervisión de las obras por administración directa</a:t>
            </a:r>
            <a:r>
              <a:rPr lang="es-ES" sz="2400" dirty="0"/>
              <a:t>, tendrá las funciones siguientes</a:t>
            </a:r>
            <a:r>
              <a:rPr lang="es-ES" dirty="0"/>
              <a:t>:</a:t>
            </a:r>
          </a:p>
        </p:txBody>
      </p:sp>
    </p:spTree>
    <p:extLst>
      <p:ext uri="{BB962C8B-B14F-4D97-AF65-F5344CB8AC3E}">
        <p14:creationId xmlns:p14="http://schemas.microsoft.com/office/powerpoint/2010/main" val="329760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3B07100-E3E4-4BCC-974F-E8B11A569BD3}"/>
              </a:ext>
            </a:extLst>
          </p:cNvPr>
          <p:cNvPicPr>
            <a:picLocks noChangeAspect="1"/>
          </p:cNvPicPr>
          <p:nvPr/>
        </p:nvPicPr>
        <p:blipFill rotWithShape="1">
          <a:blip r:embed="rId2"/>
          <a:srcRect l="34385" t="18652" r="10808" b="10545"/>
          <a:stretch/>
        </p:blipFill>
        <p:spPr>
          <a:xfrm>
            <a:off x="56271" y="-101879"/>
            <a:ext cx="12173150" cy="7093522"/>
          </a:xfrm>
          <a:prstGeom prst="rect">
            <a:avLst/>
          </a:prstGeom>
        </p:spPr>
      </p:pic>
      <p:cxnSp>
        <p:nvCxnSpPr>
          <p:cNvPr id="7" name="Conector recto de flecha 6">
            <a:extLst>
              <a:ext uri="{FF2B5EF4-FFF2-40B4-BE49-F238E27FC236}">
                <a16:creationId xmlns:a16="http://schemas.microsoft.com/office/drawing/2014/main" id="{9E293DCB-56A3-461B-AB66-D55CE2B73068}"/>
              </a:ext>
            </a:extLst>
          </p:cNvPr>
          <p:cNvCxnSpPr>
            <a:cxnSpLocks/>
          </p:cNvCxnSpPr>
          <p:nvPr/>
        </p:nvCxnSpPr>
        <p:spPr>
          <a:xfrm flipH="1">
            <a:off x="8778240" y="3643533"/>
            <a:ext cx="130829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662943A4-2532-4DC6-8EF4-8601F919E5C0}"/>
              </a:ext>
            </a:extLst>
          </p:cNvPr>
          <p:cNvCxnSpPr/>
          <p:nvPr/>
        </p:nvCxnSpPr>
        <p:spPr>
          <a:xfrm>
            <a:off x="2461846" y="4839286"/>
            <a:ext cx="2011680" cy="9284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F06153C8-5E92-4B66-BC49-488ACD341241}"/>
              </a:ext>
            </a:extLst>
          </p:cNvPr>
          <p:cNvSpPr txBox="1"/>
          <p:nvPr/>
        </p:nvSpPr>
        <p:spPr>
          <a:xfrm>
            <a:off x="10438228" y="3429000"/>
            <a:ext cx="1561514" cy="369332"/>
          </a:xfrm>
          <a:prstGeom prst="rect">
            <a:avLst/>
          </a:prstGeom>
          <a:noFill/>
        </p:spPr>
        <p:txBody>
          <a:bodyPr wrap="square" rtlCol="0">
            <a:spAutoFit/>
          </a:bodyPr>
          <a:lstStyle/>
          <a:p>
            <a:r>
              <a:rPr lang="es-PE" b="1" dirty="0"/>
              <a:t>SUPERVISION</a:t>
            </a:r>
          </a:p>
        </p:txBody>
      </p:sp>
      <p:sp>
        <p:nvSpPr>
          <p:cNvPr id="14" name="CuadroTexto 13">
            <a:extLst>
              <a:ext uri="{FF2B5EF4-FFF2-40B4-BE49-F238E27FC236}">
                <a16:creationId xmlns:a16="http://schemas.microsoft.com/office/drawing/2014/main" id="{FD1D5C16-8D82-43B8-A83D-D915431957F1}"/>
              </a:ext>
            </a:extLst>
          </p:cNvPr>
          <p:cNvSpPr txBox="1"/>
          <p:nvPr/>
        </p:nvSpPr>
        <p:spPr>
          <a:xfrm>
            <a:off x="1266092" y="4375052"/>
            <a:ext cx="1378634" cy="369332"/>
          </a:xfrm>
          <a:prstGeom prst="rect">
            <a:avLst/>
          </a:prstGeom>
          <a:noFill/>
        </p:spPr>
        <p:txBody>
          <a:bodyPr wrap="square" rtlCol="0">
            <a:spAutoFit/>
          </a:bodyPr>
          <a:lstStyle/>
          <a:p>
            <a:r>
              <a:rPr lang="es-PE" b="1" dirty="0"/>
              <a:t>EJECUCION</a:t>
            </a:r>
          </a:p>
        </p:txBody>
      </p:sp>
    </p:spTree>
    <p:extLst>
      <p:ext uri="{BB962C8B-B14F-4D97-AF65-F5344CB8AC3E}">
        <p14:creationId xmlns:p14="http://schemas.microsoft.com/office/powerpoint/2010/main" val="256456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7F7D05-D81E-4A58-BEAE-644CF23F8D5B}"/>
              </a:ext>
            </a:extLst>
          </p:cNvPr>
          <p:cNvPicPr>
            <a:picLocks noChangeAspect="1"/>
          </p:cNvPicPr>
          <p:nvPr/>
        </p:nvPicPr>
        <p:blipFill rotWithShape="1">
          <a:blip r:embed="rId2"/>
          <a:srcRect l="6807" t="11285" r="8731" b="6029"/>
          <a:stretch/>
        </p:blipFill>
        <p:spPr>
          <a:xfrm>
            <a:off x="0" y="0"/>
            <a:ext cx="10649243" cy="5976250"/>
          </a:xfrm>
          <a:prstGeom prst="rect">
            <a:avLst/>
          </a:prstGeom>
        </p:spPr>
      </p:pic>
    </p:spTree>
    <p:extLst>
      <p:ext uri="{BB962C8B-B14F-4D97-AF65-F5344CB8AC3E}">
        <p14:creationId xmlns:p14="http://schemas.microsoft.com/office/powerpoint/2010/main" val="309555247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10853</Words>
  <Application>Microsoft Office PowerPoint</Application>
  <PresentationFormat>Panorámica</PresentationFormat>
  <Paragraphs>3712</Paragraphs>
  <Slides>55</Slides>
  <Notes>4</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55</vt:i4>
      </vt:variant>
    </vt:vector>
  </HeadingPairs>
  <TitlesOfParts>
    <vt:vector size="67" baseType="lpstr">
      <vt:lpstr>Arial</vt:lpstr>
      <vt:lpstr>Arial MT</vt:lpstr>
      <vt:lpstr>Arial Narrow</vt:lpstr>
      <vt:lpstr>Arial Rounded MT Bold</vt:lpstr>
      <vt:lpstr>Calibri</vt:lpstr>
      <vt:lpstr>Calibri Light</vt:lpstr>
      <vt:lpstr>Franklin Gothic Heavy</vt:lpstr>
      <vt:lpstr>Franklin Gothic Medium</vt:lpstr>
      <vt:lpstr>Times New Roman</vt:lpstr>
      <vt:lpstr>Wingdings</vt:lpstr>
      <vt:lpstr>Tema de Office</vt:lpstr>
      <vt:lpstr>1_Tema de Office</vt:lpstr>
      <vt:lpstr>Presentación de PowerPoint</vt:lpstr>
      <vt:lpstr>Presentación de PowerPoint</vt:lpstr>
      <vt:lpstr>Contenido mínimo del Expediente Técnico</vt:lpstr>
      <vt:lpstr>Contenido mínimo del Expediente Técnico</vt:lpstr>
      <vt:lpstr>Presentación de PowerPoint</vt:lpstr>
      <vt:lpstr>6.3. Funciones de órganos y unidades orgánicas de las entidades </vt:lpstr>
      <vt:lpstr>6.7 Oficina de Obras por Administración Directa:  la UEI asume el rol de OAD  </vt:lpstr>
      <vt:lpstr>Presentación de PowerPoint</vt:lpstr>
      <vt:lpstr>Presentación de PowerPoint</vt:lpstr>
      <vt:lpstr>Presentación de PowerPoint</vt:lpstr>
      <vt:lpstr>Funciones de la OAD</vt:lpstr>
      <vt:lpstr>Funciones de la OAD (Trabajar Directivas internas)</vt:lpstr>
      <vt:lpstr>Otras funciones 6.3. Expediente de Obra: Las entidades deben llevar un expediente o registro documentado, en el cual consten todas las actuaciones relacionadas con el proceso de cada obra ejecutada por administración directa, el mismo que debe estar digitalizado y resguardado por la OAD. Anexo 3</vt:lpstr>
      <vt:lpstr>Presentación de PowerPoint</vt:lpstr>
      <vt:lpstr>7.1.1.Requisitos para la ejecución de obras por administración directa</vt:lpstr>
      <vt:lpstr> 7.1.1.Requisitos para la ejecución de obras por administración directa</vt:lpstr>
      <vt:lpstr>7.2.1 Designación o contratación de personal clave</vt:lpstr>
      <vt:lpstr>Presentación de PowerPoint</vt:lpstr>
      <vt:lpstr> 7.2.3 Plan de Abastecimiento de Obra 7.2.4 Adquisición o contratación de bienes, servicios y personal de obra   </vt:lpstr>
      <vt:lpstr>Plazos en las Contrataciones Públicas</vt:lpstr>
      <vt:lpstr>Presentación de PowerPoint</vt:lpstr>
      <vt:lpstr>Presentación de PowerPoint</vt:lpstr>
      <vt:lpstr>Presentación de PowerPoint</vt:lpstr>
      <vt:lpstr>Presentación de PowerPoint</vt:lpstr>
      <vt:lpstr>Presentación de PowerPoint</vt:lpstr>
      <vt:lpstr>.</vt:lpstr>
      <vt:lpstr>7.2.1 al 7.2.4 : LINEA DE TIEMPO DE LA IMPLEMENTACION</vt:lpstr>
      <vt:lpstr>Presentación de PowerPoint</vt:lpstr>
      <vt:lpstr>Presentación de PowerPoint</vt:lpstr>
      <vt:lpstr>Presentación de PowerPoint</vt:lpstr>
      <vt:lpstr> Comparativo de la Estructura del Presupuesto</vt:lpstr>
      <vt:lpstr>.</vt:lpstr>
      <vt:lpstr>Presentación de PowerPoint</vt:lpstr>
      <vt:lpstr>Presentación de PowerPoint</vt:lpstr>
      <vt:lpstr>Presentación de PowerPoint</vt:lpstr>
      <vt:lpstr> Alineamiento de funciones: Revisión ETO y en ejecución de obra</vt:lpstr>
      <vt:lpstr> Alineamiento de funciones: Residente – Administrador- Supervisor Requerimientos</vt:lpstr>
      <vt:lpstr> Alineamiento de funciones: Residente – Administrador- Supervisor Personal</vt:lpstr>
      <vt:lpstr> Alineamiento de funciones: Residente – Administrador- Supervisor Riesgos y Modificaciones</vt:lpstr>
      <vt:lpstr>Presentación de PowerPoint</vt:lpstr>
      <vt:lpstr>Anexo 2:  FORMATO DEL INFORME MENSUAL DEL RESIDENTE DE OBRA </vt:lpstr>
      <vt:lpstr>7.3.4 Informes de Valorización de Obra</vt:lpstr>
      <vt:lpstr>7.3.4 Informes de Valorización de Obra</vt:lpstr>
      <vt:lpstr>7.3.5 Control de calidad durante la ejecución de obra </vt:lpstr>
      <vt:lpstr>7.3.6 Modificaciones durante la ejecución física</vt:lpstr>
      <vt:lpstr>7.3.6 Modificaciones durante la ejecución física</vt:lpstr>
      <vt:lpstr>7.3.6 Modificaciones durante la ejecución física</vt:lpstr>
      <vt:lpstr>7.3.7 Modificaciones de plazo de ejecución de obra</vt:lpstr>
      <vt:lpstr>7.3.7 Modificaciones de plazo de ejecución de obra</vt:lpstr>
      <vt:lpstr>7.3.8 Informes del inspector o supervisor de obra</vt:lpstr>
      <vt:lpstr>7.3.9 Liquidaciones parciales de obra</vt:lpstr>
      <vt:lpstr>7.3.10 Informe de liquidación parcial o total</vt:lpstr>
      <vt:lpstr>7.3.10 Informe de liquidación parcial o total</vt:lpstr>
      <vt:lpstr>7.3.10 Informe de liquidación parcial o total</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RRPP Colegio de Ingenieros del Cusco</dc:creator>
  <cp:lastModifiedBy>User</cp:lastModifiedBy>
  <cp:revision>31</cp:revision>
  <dcterms:created xsi:type="dcterms:W3CDTF">2022-10-04T19:31:49Z</dcterms:created>
  <dcterms:modified xsi:type="dcterms:W3CDTF">2024-07-10T09:44:36Z</dcterms:modified>
</cp:coreProperties>
</file>